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731" r:id="rId3"/>
    <p:sldId id="732" r:id="rId4"/>
    <p:sldId id="736" r:id="rId5"/>
    <p:sldId id="738" r:id="rId6"/>
    <p:sldId id="733" r:id="rId7"/>
    <p:sldId id="739" r:id="rId8"/>
    <p:sldId id="735" r:id="rId9"/>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453" userDrawn="1">
          <p15:clr>
            <a:srgbClr val="A4A3A4"/>
          </p15:clr>
        </p15:guide>
        <p15:guide id="2" pos="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D60093"/>
    <a:srgbClr val="E3261E"/>
    <a:srgbClr val="B53D5A"/>
    <a:srgbClr val="5F5F5F"/>
    <a:srgbClr val="993366"/>
    <a:srgbClr val="FF3399"/>
    <a:srgbClr val="DDDDDD"/>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591" autoAdjust="0"/>
  </p:normalViewPr>
  <p:slideViewPr>
    <p:cSldViewPr>
      <p:cViewPr varScale="1">
        <p:scale>
          <a:sx n="97" d="100"/>
          <a:sy n="97" d="100"/>
        </p:scale>
        <p:origin x="498" y="90"/>
      </p:cViewPr>
      <p:guideLst>
        <p:guide orient="horz" pos="453"/>
        <p:guide pos="46"/>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4CA497-71E0-4184-919F-D45F39379D11}" type="slidenum">
              <a:rPr lang="zh-CN" altLang="en-US" smtClean="0"/>
              <a:pPr/>
              <a:t>8</a:t>
            </a:fld>
            <a:endParaRPr lang="zh-CN" altLang="en-US">
              <a:ea typeface="黑体" panose="02010609060101010101" pitchFamily="49" charset="-122"/>
            </a:endParaRPr>
          </a:p>
        </p:txBody>
      </p:sp>
    </p:spTree>
    <p:extLst>
      <p:ext uri="{BB962C8B-B14F-4D97-AF65-F5344CB8AC3E}">
        <p14:creationId xmlns:p14="http://schemas.microsoft.com/office/powerpoint/2010/main" val="85814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gradFill>
          <a:gsLst>
            <a:gs pos="0">
              <a:schemeClr val="accent1">
                <a:lumMod val="5000"/>
                <a:lumOff val="95000"/>
              </a:schemeClr>
            </a:gs>
            <a:gs pos="32000">
              <a:schemeClr val="accent1">
                <a:lumMod val="45000"/>
                <a:lumOff val="55000"/>
              </a:schemeClr>
            </a:gs>
            <a:gs pos="70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27832" y="503783"/>
            <a:ext cx="7521637" cy="4620170"/>
          </a:xfrm>
          <a:prstGeom prst="rect">
            <a:avLst/>
          </a:prstGeom>
        </p:spPr>
      </p:pic>
    </p:spTree>
    <p:extLst>
      <p:ext uri="{BB962C8B-B14F-4D97-AF65-F5344CB8AC3E}">
        <p14:creationId xmlns:p14="http://schemas.microsoft.com/office/powerpoint/2010/main" val="3161196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7995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93681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246955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1037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8942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58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607902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50000"/>
          </a:schemeClr>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chemeClr val="accent1">
              <a:lumMod val="7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cxnSp>
        <p:nvCxnSpPr>
          <p:cNvPr id="20" name="直接连接符 19">
            <a:extLst>
              <a:ext uri="{FF2B5EF4-FFF2-40B4-BE49-F238E27FC236}">
                <a16:creationId xmlns:a16="http://schemas.microsoft.com/office/drawing/2014/main" xmlns="" id="{B1BE55F9-2A5E-4E28-8E5F-1BBB89835B59}"/>
              </a:ext>
            </a:extLst>
          </p:cNvPr>
          <p:cNvCxnSpPr/>
          <p:nvPr userDrawn="1"/>
        </p:nvCxnSpPr>
        <p:spPr>
          <a:xfrm>
            <a:off x="0" y="633267"/>
            <a:ext cx="11522075" cy="0"/>
          </a:xfrm>
          <a:prstGeom prst="line">
            <a:avLst/>
          </a:prstGeom>
          <a:ln>
            <a:solidFill>
              <a:srgbClr val="339966"/>
            </a:solidFill>
          </a:ln>
        </p:spPr>
        <p:style>
          <a:lnRef idx="3">
            <a:schemeClr val="accent6"/>
          </a:lnRef>
          <a:fillRef idx="0">
            <a:schemeClr val="accent6"/>
          </a:fillRef>
          <a:effectRef idx="2">
            <a:schemeClr val="accent6"/>
          </a:effectRef>
          <a:fontRef idx="minor">
            <a:schemeClr val="tx1"/>
          </a:fontRef>
        </p:style>
      </p:cxnSp>
      <p:sp>
        <p:nvSpPr>
          <p:cNvPr id="11" name="矩形 10">
            <a:extLst>
              <a:ext uri="{FF2B5EF4-FFF2-40B4-BE49-F238E27FC236}">
                <a16:creationId xmlns:a16="http://schemas.microsoft.com/office/drawing/2014/main" xmlns="" id="{3C8BB19B-3BF3-48F9-BA5C-0CEE270043F5}"/>
              </a:ext>
            </a:extLst>
          </p:cNvPr>
          <p:cNvSpPr/>
          <p:nvPr userDrawn="1"/>
        </p:nvSpPr>
        <p:spPr>
          <a:xfrm>
            <a:off x="0" y="0"/>
            <a:ext cx="11522075" cy="628635"/>
          </a:xfrm>
          <a:prstGeom prst="rect">
            <a:avLst/>
          </a:prstGeom>
          <a:gradFill>
            <a:gsLst>
              <a:gs pos="0">
                <a:schemeClr val="accent1">
                  <a:lumMod val="5000"/>
                  <a:lumOff val="95000"/>
                </a:schemeClr>
              </a:gs>
              <a:gs pos="100000">
                <a:schemeClr val="accent1">
                  <a:lumMod val="30000"/>
                  <a:lumOff val="7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024" dirty="0"/>
          </a:p>
        </p:txBody>
      </p:sp>
      <p:sp>
        <p:nvSpPr>
          <p:cNvPr id="2" name="动作按钮: 第一张 1">
            <a:hlinkClick r:id="rId9" action="ppaction://hlinksldjump" highlightClick="1">
              <a:snd r:embed="rId10" name="camera.wav"/>
            </a:hlinkClick>
          </p:cNvPr>
          <p:cNvSpPr/>
          <p:nvPr userDrawn="1"/>
        </p:nvSpPr>
        <p:spPr>
          <a:xfrm>
            <a:off x="10596459" y="5560029"/>
            <a:ext cx="864096" cy="898646"/>
          </a:xfrm>
          <a:prstGeom prst="actionButtonHom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5586147"/>
      </p:ext>
    </p:extLst>
  </p:cSld>
  <p:clrMap bg1="lt1" tx1="dk1" bg2="lt2" tx2="dk2" accent1="accent1" accent2="accent2" accent3="accent3" accent4="accent4" accent5="accent5" accent6="accent6" hlink="hlink" folHlink="folHlink"/>
  <p:sldLayoutIdLst>
    <p:sldLayoutId id="2147483661" r:id="rId1"/>
    <p:sldLayoutId id="2147483695" r:id="rId2"/>
    <p:sldLayoutId id="2147483689" r:id="rId3"/>
    <p:sldLayoutId id="2147483690" r:id="rId4"/>
    <p:sldLayoutId id="2147483691" r:id="rId5"/>
    <p:sldLayoutId id="2147483692" r:id="rId6"/>
    <p:sldLayoutId id="2147483694" r:id="rId7"/>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4.xml"/><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slide" Target="slid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a:gsLst>
            <a:gs pos="90000">
              <a:srgbClr val="DFF4CE"/>
            </a:gs>
            <a:gs pos="0">
              <a:schemeClr val="accent1">
                <a:lumMod val="5000"/>
                <a:lumOff val="95000"/>
              </a:schemeClr>
            </a:gs>
            <a:gs pos="30000">
              <a:schemeClr val="accent1">
                <a:lumMod val="45000"/>
                <a:lumOff val="55000"/>
              </a:schemeClr>
            </a:gs>
            <a:gs pos="65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棱台 3"/>
          <p:cNvSpPr/>
          <p:nvPr/>
        </p:nvSpPr>
        <p:spPr>
          <a:xfrm>
            <a:off x="432445" y="3722371"/>
            <a:ext cx="10801200" cy="1785933"/>
          </a:xfrm>
          <a:prstGeom prst="bevel">
            <a:avLst/>
          </a:prstGeom>
          <a:gradFill>
            <a:gsLst>
              <a:gs pos="0">
                <a:schemeClr val="accent1">
                  <a:lumMod val="5000"/>
                  <a:lumOff val="95000"/>
                </a:schemeClr>
              </a:gs>
              <a:gs pos="0">
                <a:schemeClr val="accent1">
                  <a:lumMod val="45000"/>
                  <a:lumOff val="55000"/>
                </a:schemeClr>
              </a:gs>
              <a:gs pos="44000">
                <a:schemeClr val="accent1">
                  <a:lumMod val="45000"/>
                  <a:lumOff val="55000"/>
                </a:schemeClr>
              </a:gs>
              <a:gs pos="8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solidFill>
                  <a:srgbClr val="D60093"/>
                </a:solidFill>
                <a:latin typeface="Times New Roman" panose="02020603050405020304" pitchFamily="18" charset="0"/>
                <a:ea typeface="隶书" panose="02010509060101010101" pitchFamily="49" charset="-122"/>
                <a:cs typeface="Times New Roman" panose="02020603050405020304" pitchFamily="18" charset="0"/>
              </a:rPr>
              <a:t>Unit 4</a:t>
            </a:r>
            <a:r>
              <a:rPr lang="zh-CN" altLang="en-US" sz="4400" dirty="0">
                <a:solidFill>
                  <a:srgbClr val="D60093"/>
                </a:solidFill>
                <a:latin typeface="Times New Roman" panose="02020603050405020304" pitchFamily="18" charset="0"/>
                <a:ea typeface="隶书" panose="02010509060101010101" pitchFamily="49" charset="-122"/>
                <a:cs typeface="Times New Roman" panose="02020603050405020304" pitchFamily="18" charset="0"/>
              </a:rPr>
              <a:t>　</a:t>
            </a:r>
            <a:r>
              <a:rPr lang="en-US" altLang="zh-CN" sz="4400" dirty="0">
                <a:solidFill>
                  <a:srgbClr val="D60093"/>
                </a:solidFill>
                <a:latin typeface="Times New Roman" panose="02020603050405020304" pitchFamily="18" charset="0"/>
                <a:ea typeface="隶书" panose="02010509060101010101" pitchFamily="49" charset="-122"/>
                <a:cs typeface="Times New Roman" panose="02020603050405020304" pitchFamily="18" charset="0"/>
              </a:rPr>
              <a:t>What can you do? </a:t>
            </a:r>
            <a:endParaRPr lang="en-US" altLang="zh-CN" sz="4400" dirty="0" smtClean="0">
              <a:solidFill>
                <a:srgbClr val="D60093"/>
              </a:solidFill>
              <a:latin typeface="Times New Roman" panose="02020603050405020304" pitchFamily="18" charset="0"/>
              <a:ea typeface="隶书" panose="02010509060101010101" pitchFamily="49" charset="-122"/>
              <a:cs typeface="Times New Roman" panose="02020603050405020304" pitchFamily="18" charset="0"/>
            </a:endParaRPr>
          </a:p>
          <a:p>
            <a:pPr algn="ctr"/>
            <a:r>
              <a:rPr lang="en-US" altLang="zh-CN" dirty="0">
                <a:solidFill>
                  <a:srgbClr val="D60093"/>
                </a:solidFill>
                <a:latin typeface="Times New Roman" panose="02020603050405020304" pitchFamily="18" charset="0"/>
                <a:ea typeface="隶书" panose="02010509060101010101" pitchFamily="49" charset="-122"/>
                <a:cs typeface="Times New Roman" panose="02020603050405020304" pitchFamily="18" charset="0"/>
              </a:rPr>
              <a:t>Part B</a:t>
            </a:r>
            <a:r>
              <a:rPr lang="zh-CN" altLang="en-US" dirty="0">
                <a:solidFill>
                  <a:srgbClr val="D60093"/>
                </a:solidFill>
                <a:latin typeface="Times New Roman" panose="02020603050405020304" pitchFamily="18" charset="0"/>
                <a:ea typeface="隶书" panose="02010509060101010101" pitchFamily="49" charset="-122"/>
                <a:cs typeface="Times New Roman" panose="02020603050405020304" pitchFamily="18" charset="0"/>
              </a:rPr>
              <a:t>　</a:t>
            </a:r>
            <a:r>
              <a:rPr lang="en-US" altLang="zh-CN" dirty="0">
                <a:solidFill>
                  <a:srgbClr val="D60093"/>
                </a:solidFill>
                <a:latin typeface="Times New Roman" panose="02020603050405020304" pitchFamily="18" charset="0"/>
                <a:ea typeface="隶书" panose="02010509060101010101" pitchFamily="49" charset="-122"/>
                <a:cs typeface="Times New Roman" panose="02020603050405020304" pitchFamily="18" charset="0"/>
              </a:rPr>
              <a:t>Read and write &amp; Let’s check &amp; Let’s wrap it up</a:t>
            </a:r>
            <a:endParaRPr lang="zh-CN" altLang="en-US" dirty="0">
              <a:solidFill>
                <a:srgbClr val="D60093"/>
              </a:solidFill>
              <a:latin typeface="Times New Roman" panose="02020603050405020304" pitchFamily="18" charset="0"/>
              <a:ea typeface="隶书" panose="02010509060101010101" pitchFamily="49"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4" presetClass="emph" presetSubtype="0" fill="hold" grpId="1" nodeType="afterEffect">
                                  <p:stCondLst>
                                    <p:cond delay="0"/>
                                  </p:stCondLst>
                                  <p:iterate type="lt">
                                    <p:tmPct val="10000"/>
                                  </p:iterate>
                                  <p:childTnLst>
                                    <p:animMotion origin="layout" path="M 0.0 0.0 L 0.0 -0.07213" pathEditMode="relative" ptsTypes="">
                                      <p:cBhvr>
                                        <p:cTn id="12" dur="250" accel="50000" decel="50000" autoRev="1" fill="hold">
                                          <p:stCondLst>
                                            <p:cond delay="0"/>
                                          </p:stCondLst>
                                        </p:cTn>
                                        <p:tgtEl>
                                          <p:spTgt spid="4"/>
                                        </p:tgtEl>
                                        <p:attrNameLst>
                                          <p:attrName>ppt_x</p:attrName>
                                          <p:attrName>ppt_y</p:attrName>
                                        </p:attrNameLst>
                                      </p:cBhvr>
                                    </p:animMotion>
                                    <p:animRot by="1500000">
                                      <p:cBhvr>
                                        <p:cTn id="13" dur="125" fill="hold">
                                          <p:stCondLst>
                                            <p:cond delay="0"/>
                                          </p:stCondLst>
                                        </p:cTn>
                                        <p:tgtEl>
                                          <p:spTgt spid="4"/>
                                        </p:tgtEl>
                                        <p:attrNameLst>
                                          <p:attrName>r</p:attrName>
                                        </p:attrNameLst>
                                      </p:cBhvr>
                                    </p:animRot>
                                    <p:animRot by="-1500000">
                                      <p:cBhvr>
                                        <p:cTn id="14" dur="125" fill="hold">
                                          <p:stCondLst>
                                            <p:cond delay="125"/>
                                          </p:stCondLst>
                                        </p:cTn>
                                        <p:tgtEl>
                                          <p:spTgt spid="4"/>
                                        </p:tgtEl>
                                        <p:attrNameLst>
                                          <p:attrName>r</p:attrName>
                                        </p:attrNameLst>
                                      </p:cBhvr>
                                    </p:animRot>
                                    <p:animRot by="-1500000">
                                      <p:cBhvr>
                                        <p:cTn id="15" dur="125" fill="hold">
                                          <p:stCondLst>
                                            <p:cond delay="250"/>
                                          </p:stCondLst>
                                        </p:cTn>
                                        <p:tgtEl>
                                          <p:spTgt spid="4"/>
                                        </p:tgtEl>
                                        <p:attrNameLst>
                                          <p:attrName>r</p:attrName>
                                        </p:attrNameLst>
                                      </p:cBhvr>
                                    </p:animRot>
                                    <p:animRot by="1500000">
                                      <p:cBhvr>
                                        <p:cTn id="16"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竖卷形 2"/>
          <p:cNvSpPr/>
          <p:nvPr/>
        </p:nvSpPr>
        <p:spPr>
          <a:xfrm>
            <a:off x="504453" y="951187"/>
            <a:ext cx="1872188" cy="4449140"/>
          </a:xfrm>
          <a:prstGeom prst="vertic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5400" dirty="0" smtClean="0">
                <a:latin typeface="+mj-ea"/>
                <a:ea typeface="+mj-ea"/>
              </a:rPr>
              <a:t>导</a:t>
            </a:r>
            <a:endParaRPr lang="en-US" altLang="zh-CN" sz="5400" dirty="0" smtClean="0">
              <a:latin typeface="+mj-ea"/>
              <a:ea typeface="+mj-ea"/>
            </a:endParaRPr>
          </a:p>
          <a:p>
            <a:pPr algn="ctr"/>
            <a:endParaRPr lang="en-US" altLang="zh-CN" sz="5400" dirty="0" smtClean="0">
              <a:latin typeface="+mj-ea"/>
              <a:ea typeface="+mj-ea"/>
            </a:endParaRPr>
          </a:p>
          <a:p>
            <a:pPr algn="ctr"/>
            <a:r>
              <a:rPr lang="zh-CN" altLang="en-US" sz="5400" dirty="0" smtClean="0">
                <a:latin typeface="+mj-ea"/>
                <a:ea typeface="+mj-ea"/>
              </a:rPr>
              <a:t>航</a:t>
            </a:r>
            <a:endParaRPr lang="zh-CN" altLang="en-US" sz="5400" dirty="0">
              <a:latin typeface="+mj-ea"/>
              <a:ea typeface="+mj-ea"/>
            </a:endParaRPr>
          </a:p>
        </p:txBody>
      </p:sp>
      <p:sp>
        <p:nvSpPr>
          <p:cNvPr id="2" name="折角形 1"/>
          <p:cNvSpPr/>
          <p:nvPr/>
        </p:nvSpPr>
        <p:spPr>
          <a:xfrm>
            <a:off x="3960837" y="1509864"/>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1" name="折角形 10"/>
          <p:cNvSpPr/>
          <p:nvPr/>
        </p:nvSpPr>
        <p:spPr>
          <a:xfrm>
            <a:off x="3960837" y="2754638"/>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3" name="折角形 12"/>
          <p:cNvSpPr/>
          <p:nvPr/>
        </p:nvSpPr>
        <p:spPr>
          <a:xfrm>
            <a:off x="3939125" y="3999681"/>
            <a:ext cx="4558216" cy="981927"/>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16" name="动作按钮: 自定义 15">
            <a:hlinkClick r:id="rId2" action="ppaction://hlinksldjump" highlightClick="1">
              <a:snd r:embed="rId3" name="chimes.wav"/>
            </a:hlinkClick>
          </p:cNvPr>
          <p:cNvSpPr/>
          <p:nvPr/>
        </p:nvSpPr>
        <p:spPr>
          <a:xfrm>
            <a:off x="3744813" y="2696055"/>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7" name="动作按钮: 自定义 16">
            <a:hlinkClick r:id="rId4" action="ppaction://hlinksldjump" highlightClick="1">
              <a:snd r:embed="rId3" name="chimes.wav"/>
            </a:hlinkClick>
          </p:cNvPr>
          <p:cNvSpPr/>
          <p:nvPr/>
        </p:nvSpPr>
        <p:spPr>
          <a:xfrm>
            <a:off x="3744812" y="3945755"/>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
        <p:nvSpPr>
          <p:cNvPr id="19" name="动作按钮: 自定义 18">
            <a:hlinkClick r:id="rId5" action="ppaction://hlinksldjump" highlightClick="1">
              <a:snd r:embed="rId3" name="chimes.wav"/>
            </a:hlinkClick>
          </p:cNvPr>
          <p:cNvSpPr/>
          <p:nvPr/>
        </p:nvSpPr>
        <p:spPr>
          <a:xfrm>
            <a:off x="3744813" y="1446355"/>
            <a:ext cx="5278297" cy="1094532"/>
          </a:xfrm>
          <a:prstGeom prst="actionButtonBlank">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D60093"/>
              </a:solidFill>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835133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
                                        </p:tgtEl>
                                        <p:attrNameLst>
                                          <p:attrName>ppt_y</p:attrName>
                                        </p:attrNameLst>
                                      </p:cBhvr>
                                      <p:tavLst>
                                        <p:tav tm="0">
                                          <p:val>
                                            <p:strVal val="#ppt_y"/>
                                          </p:val>
                                        </p:tav>
                                        <p:tav tm="100000">
                                          <p:val>
                                            <p:strVal val="#ppt_y"/>
                                          </p:val>
                                        </p:tav>
                                      </p:tavLst>
                                    </p:anim>
                                    <p:anim calcmode="lin" valueType="num">
                                      <p:cBhvr>
                                        <p:cTn id="14"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
                                        </p:tgtEl>
                                        <p:attrNameLst>
                                          <p:attrName>ppt_y</p:attrName>
                                        </p:attrNameLst>
                                      </p:cBhvr>
                                      <p:tavLst>
                                        <p:tav tm="0">
                                          <p:val>
                                            <p:strVal val="#ppt_y"/>
                                          </p:val>
                                        </p:tav>
                                        <p:tav tm="100000">
                                          <p:val>
                                            <p:strVal val="#ppt_y"/>
                                          </p:val>
                                        </p:tav>
                                      </p:tavLst>
                                    </p:anim>
                                    <p:anim calcmode="lin" valueType="num">
                                      <p:cBhvr>
                                        <p:cTn id="2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
                                        </p:tgtEl>
                                      </p:cBhvr>
                                    </p:animEffect>
                                  </p:childTnLst>
                                </p:cTn>
                              </p:par>
                            </p:childTnLst>
                          </p:cTn>
                        </p:par>
                        <p:par>
                          <p:cTn id="25" fill="hold">
                            <p:stCondLst>
                              <p:cond delay="18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1"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基础梳理</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1439887"/>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一、读一读</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给下列单词归类。</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ea typeface="宋体" panose="02010600030101010101" pitchFamily="2" charset="-122"/>
                <a:cs typeface="Times New Roman" panose="02020603050405020304" pitchFamily="18" charset="0"/>
              </a:rPr>
              <a:t>A.football</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a:t>
            </a:r>
            <a:r>
              <a:rPr lang="en-US" altLang="zh-CN" i="1" dirty="0" err="1">
                <a:solidFill>
                  <a:srgbClr val="000000"/>
                </a:solidFill>
                <a:ea typeface="宋体" panose="02010600030101010101" pitchFamily="2" charset="-122"/>
                <a:cs typeface="Times New Roman" panose="02020603050405020304" pitchFamily="18" charset="0"/>
              </a:rPr>
              <a:t>erhu</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C.piano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D.basketball</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E.</a:t>
            </a:r>
            <a:r>
              <a:rPr lang="en-US" altLang="zh-CN" i="1" dirty="0" err="1">
                <a:solidFill>
                  <a:srgbClr val="000000"/>
                </a:solidFill>
                <a:ea typeface="宋体" panose="02010600030101010101" pitchFamily="2" charset="-122"/>
                <a:cs typeface="Times New Roman" panose="02020603050405020304" pitchFamily="18" charset="0"/>
              </a:rPr>
              <a:t>pipa</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F.ping</a:t>
            </a:r>
            <a:r>
              <a:rPr lang="en-US" altLang="zh-CN" dirty="0">
                <a:solidFill>
                  <a:srgbClr val="000000"/>
                </a:solidFill>
                <a:ea typeface="宋体" panose="02010600030101010101" pitchFamily="2" charset="-122"/>
                <a:cs typeface="Times New Roman" panose="02020603050405020304" pitchFamily="18" charset="0"/>
              </a:rPr>
              <a:t>-pong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1.I can </a:t>
            </a:r>
            <a:r>
              <a:rPr lang="en-US" altLang="zh-CN" dirty="0" smtClean="0">
                <a:solidFill>
                  <a:srgbClr val="000000"/>
                </a:solidFill>
                <a:ea typeface="宋体" panose="02010600030101010101" pitchFamily="2" charset="-122"/>
                <a:cs typeface="Times New Roman" panose="02020603050405020304" pitchFamily="18" charset="0"/>
              </a:rPr>
              <a:t>play</a:t>
            </a:r>
            <a:r>
              <a:rPr lang="en-US" altLang="zh-CN" dirty="0" smtClean="0">
                <a:solidFill>
                  <a:srgbClr val="000000"/>
                </a:solidFill>
                <a:cs typeface="Times New Roman" panose="02020603050405020304" pitchFamily="18" charset="0"/>
              </a:rPr>
              <a:t>_________________</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2.My sister can play the </a:t>
            </a:r>
            <a:r>
              <a:rPr lang="en-US" altLang="zh-CN" dirty="0" smtClean="0">
                <a:solidFill>
                  <a:srgbClr val="000000"/>
                </a:solidFill>
                <a:cs typeface="Times New Roman" panose="02020603050405020304" pitchFamily="18" charset="0"/>
              </a:rPr>
              <a:t>_______________</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355277" y="3249723"/>
            <a:ext cx="1210396" cy="584775"/>
          </a:xfrm>
          <a:prstGeom prst="rect">
            <a:avLst/>
          </a:prstGeom>
        </p:spPr>
        <p:txBody>
          <a:bodyPr wrap="none">
            <a:spAutoFit/>
          </a:bodyPr>
          <a:lstStyle/>
          <a:p>
            <a:r>
              <a:rPr lang="en-US" altLang="zh-CN" dirty="0">
                <a:ea typeface="宋体" panose="02010600030101010101" pitchFamily="2" charset="-122"/>
              </a:rPr>
              <a:t>A D F</a:t>
            </a:r>
            <a:endParaRPr lang="zh-CN" altLang="en-US" dirty="0"/>
          </a:p>
        </p:txBody>
      </p:sp>
      <p:sp>
        <p:nvSpPr>
          <p:cNvPr id="5" name="矩形 4"/>
          <p:cNvSpPr/>
          <p:nvPr/>
        </p:nvSpPr>
        <p:spPr>
          <a:xfrm>
            <a:off x="5473005" y="3844330"/>
            <a:ext cx="1234633" cy="584775"/>
          </a:xfrm>
          <a:prstGeom prst="rect">
            <a:avLst/>
          </a:prstGeom>
        </p:spPr>
        <p:txBody>
          <a:bodyPr wrap="none">
            <a:spAutoFit/>
          </a:bodyPr>
          <a:lstStyle/>
          <a:p>
            <a:pPr>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B C 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86245122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能力提升</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1174703"/>
            <a:ext cx="10807700" cy="3637919"/>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mn-lt"/>
                <a:cs typeface="Times New Roman" panose="02020603050405020304" pitchFamily="18" charset="0"/>
              </a:rPr>
              <a:t>二、单项选择。</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)1.—Can you dance?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latin typeface="+mn-lt"/>
                <a:ea typeface="宋体" panose="02010600030101010101" pitchFamily="2" charset="-122"/>
                <a:cs typeface="Times New Roman" panose="02020603050405020304" pitchFamily="18" charset="0"/>
              </a:rPr>
              <a:t>A.No</a:t>
            </a:r>
            <a:r>
              <a:rPr lang="en-US" altLang="zh-CN" dirty="0">
                <a:solidFill>
                  <a:srgbClr val="000000"/>
                </a:solidFill>
                <a:latin typeface="+mn-lt"/>
                <a:ea typeface="宋体" panose="02010600030101010101" pitchFamily="2" charset="-122"/>
                <a:cs typeface="Times New Roman" panose="02020603050405020304" pitchFamily="18" charset="0"/>
              </a:rPr>
              <a:t>, I don</a:t>
            </a:r>
            <a:r>
              <a:rPr lang="en-US" altLang="zh-CN" dirty="0">
                <a:solidFill>
                  <a:srgbClr val="000000"/>
                </a:solidFill>
                <a:latin typeface="+mn-lt"/>
                <a:ea typeface="方正书宋_GBK" panose="03000509000000000000" pitchFamily="65"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t.</a:t>
            </a:r>
            <a:r>
              <a:rPr lang="zh-CN"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B.Yes</a:t>
            </a:r>
            <a:r>
              <a:rPr lang="en-US" altLang="zh-CN" dirty="0">
                <a:solidFill>
                  <a:srgbClr val="000000"/>
                </a:solidFill>
                <a:latin typeface="+mn-lt"/>
                <a:ea typeface="宋体" panose="02010600030101010101" pitchFamily="2" charset="-122"/>
                <a:cs typeface="Times New Roman" panose="02020603050405020304" pitchFamily="18" charset="0"/>
              </a:rPr>
              <a:t>, I am.</a:t>
            </a:r>
            <a:r>
              <a:rPr lang="zh-CN"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C.Yes</a:t>
            </a:r>
            <a:r>
              <a:rPr lang="en-US" altLang="zh-CN" dirty="0">
                <a:solidFill>
                  <a:srgbClr val="000000"/>
                </a:solidFill>
                <a:latin typeface="+mn-lt"/>
                <a:ea typeface="宋体" panose="02010600030101010101" pitchFamily="2" charset="-122"/>
                <a:cs typeface="Times New Roman" panose="02020603050405020304" pitchFamily="18" charset="0"/>
              </a:rPr>
              <a:t>, I can.</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)2.I can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some kung </a:t>
            </a:r>
            <a:r>
              <a:rPr lang="en-US" altLang="zh-CN" dirty="0" err="1">
                <a:solidFill>
                  <a:srgbClr val="000000"/>
                </a:solidFill>
                <a:latin typeface="+mn-lt"/>
                <a:ea typeface="宋体" panose="02010600030101010101" pitchFamily="2" charset="-122"/>
                <a:cs typeface="Times New Roman" panose="02020603050405020304" pitchFamily="18" charset="0"/>
              </a:rPr>
              <a:t>fu</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方正书宋_GBK" panose="03000509000000000000" pitchFamily="65"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A.do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B.make</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C.let</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
        <p:nvSpPr>
          <p:cNvPr id="4" name="矩形 3"/>
          <p:cNvSpPr/>
          <p:nvPr/>
        </p:nvSpPr>
        <p:spPr>
          <a:xfrm>
            <a:off x="762989" y="1822775"/>
            <a:ext cx="481222" cy="584775"/>
          </a:xfrm>
          <a:prstGeom prst="rect">
            <a:avLst/>
          </a:prstGeom>
        </p:spPr>
        <p:txBody>
          <a:bodyPr wrap="none">
            <a:spAutoFit/>
          </a:bodyPr>
          <a:lstStyle/>
          <a:p>
            <a:r>
              <a:rPr lang="en-US" altLang="zh-CN" dirty="0" smtClean="0">
                <a:ea typeface="宋体" panose="02010600030101010101" pitchFamily="2" charset="-122"/>
              </a:rPr>
              <a:t>C</a:t>
            </a:r>
            <a:endParaRPr lang="zh-CN" altLang="en-US" dirty="0"/>
          </a:p>
        </p:txBody>
      </p:sp>
      <p:sp>
        <p:nvSpPr>
          <p:cNvPr id="5" name="矩形 4"/>
          <p:cNvSpPr/>
          <p:nvPr/>
        </p:nvSpPr>
        <p:spPr>
          <a:xfrm>
            <a:off x="762989" y="3600127"/>
            <a:ext cx="481222" cy="584775"/>
          </a:xfrm>
          <a:prstGeom prst="rect">
            <a:avLst/>
          </a:prstGeom>
        </p:spPr>
        <p:txBody>
          <a:bodyPr wrap="none">
            <a:spAutoFit/>
          </a:bodyPr>
          <a:lstStyle/>
          <a:p>
            <a:r>
              <a:rPr lang="en-US" altLang="zh-CN" dirty="0" smtClean="0">
                <a:ea typeface="宋体" panose="02010600030101010101" pitchFamily="2" charset="-122"/>
              </a:rPr>
              <a:t>A</a:t>
            </a:r>
            <a:endParaRPr lang="zh-CN" altLang="en-US" dirty="0"/>
          </a:p>
        </p:txBody>
      </p:sp>
    </p:spTree>
    <p:extLst>
      <p:ext uri="{BB962C8B-B14F-4D97-AF65-F5344CB8AC3E}">
        <p14:creationId xmlns:p14="http://schemas.microsoft.com/office/powerpoint/2010/main" val="411436995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223863"/>
            <a:ext cx="10807700" cy="3581365"/>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)3.—Can you play the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方正书宋_GBK" panose="03000509000000000000" pitchFamily="65"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—No, I can</a:t>
            </a:r>
            <a:r>
              <a:rPr lang="en-US" altLang="zh-CN" dirty="0">
                <a:solidFill>
                  <a:srgbClr val="000000"/>
                </a:solidFill>
                <a:latin typeface="+mn-lt"/>
                <a:ea typeface="方正书宋_GBK" panose="03000509000000000000" pitchFamily="65"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latin typeface="+mn-lt"/>
                <a:ea typeface="宋体" panose="02010600030101010101" pitchFamily="2" charset="-122"/>
                <a:cs typeface="Times New Roman" panose="02020603050405020304" pitchFamily="18" charset="0"/>
              </a:rPr>
              <a:t>A.</a:t>
            </a:r>
            <a:r>
              <a:rPr lang="en-US" altLang="zh-CN" i="1" dirty="0" err="1">
                <a:solidFill>
                  <a:srgbClr val="000000"/>
                </a:solidFill>
                <a:latin typeface="+mn-lt"/>
                <a:ea typeface="宋体" panose="02010600030101010101" pitchFamily="2" charset="-122"/>
                <a:cs typeface="Times New Roman" panose="02020603050405020304" pitchFamily="18" charset="0"/>
              </a:rPr>
              <a:t>pipa</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B.basketball</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C.ping</a:t>
            </a:r>
            <a:r>
              <a:rPr lang="en-US" altLang="zh-CN" dirty="0" smtClean="0">
                <a:solidFill>
                  <a:srgbClr val="000000"/>
                </a:solidFill>
                <a:latin typeface="+mn-lt"/>
                <a:ea typeface="宋体" panose="02010600030101010101" pitchFamily="2" charset="-122"/>
                <a:cs typeface="Times New Roman" panose="02020603050405020304" pitchFamily="18" charset="0"/>
              </a:rPr>
              <a:t>-pong</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a:t>
            </a:r>
            <a:r>
              <a:rPr lang="zh-CN" altLang="zh-CN" dirty="0">
                <a:solidFill>
                  <a:srgbClr val="000000"/>
                </a:solid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)4.I can speak English, </a:t>
            </a:r>
            <a:r>
              <a:rPr lang="zh-CN" altLang="zh-CN" u="sng" dirty="0">
                <a:solidFill>
                  <a:srgbClr val="000000"/>
                </a:solidFill>
                <a:uFill>
                  <a:solidFill>
                    <a:srgbClr val="000000"/>
                  </a:solidFill>
                </a:uFill>
                <a:latin typeface="+mn-lt"/>
                <a:ea typeface="宋体" panose="02010600030101010101" pitchFamily="2" charset="-122"/>
                <a:cs typeface="Times New Roman" panose="02020603050405020304" pitchFamily="18" charset="0"/>
              </a:rPr>
              <a:t>　　　</a:t>
            </a:r>
            <a:r>
              <a:rPr lang="en-US" altLang="zh-CN" dirty="0">
                <a:solidFill>
                  <a:srgbClr val="000000"/>
                </a:solidFill>
                <a:latin typeface="+mn-lt"/>
                <a:ea typeface="宋体" panose="02010600030101010101" pitchFamily="2" charset="-122"/>
                <a:cs typeface="Times New Roman" panose="02020603050405020304" pitchFamily="18" charset="0"/>
              </a:rPr>
              <a:t>I can</a:t>
            </a:r>
            <a:r>
              <a:rPr lang="en-US" altLang="zh-CN" dirty="0">
                <a:solidFill>
                  <a:srgbClr val="000000"/>
                </a:solidFill>
                <a:latin typeface="+mn-lt"/>
                <a:ea typeface="方正书宋_GBK" panose="03000509000000000000" pitchFamily="65"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t sing English songs. </a:t>
            </a:r>
            <a:r>
              <a:rPr lang="en-US" altLang="zh-CN" dirty="0">
                <a:solidFill>
                  <a:srgbClr val="000000"/>
                </a:solidFill>
                <a:latin typeface="+mn-lt"/>
                <a:ea typeface="方正书宋_GBK" panose="03000509000000000000" pitchFamily="65" charset="-122"/>
                <a:cs typeface="Times New Roman" panose="02020603050405020304" pitchFamily="18" charset="0"/>
              </a:rPr>
              <a:t> </a:t>
            </a:r>
            <a:endParaRPr lang="zh-CN" altLang="zh-CN" dirty="0">
              <a:solidFill>
                <a:srgbClr val="000000"/>
              </a:solidFill>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err="1">
                <a:solidFill>
                  <a:srgbClr val="000000"/>
                </a:solidFill>
                <a:latin typeface="+mn-lt"/>
                <a:ea typeface="宋体" panose="02010600030101010101" pitchFamily="2" charset="-122"/>
                <a:cs typeface="Times New Roman" panose="02020603050405020304" pitchFamily="18" charset="0"/>
              </a:rPr>
              <a:t>A.and</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B.or</a:t>
            </a:r>
            <a:r>
              <a:rPr lang="en-US" altLang="zh-CN" dirty="0">
                <a:solidFill>
                  <a:srgbClr val="000000"/>
                </a:solidFill>
                <a:latin typeface="+mn-lt"/>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			</a:t>
            </a:r>
            <a:r>
              <a:rPr lang="en-US" altLang="zh-CN" dirty="0" err="1" smtClean="0">
                <a:solidFill>
                  <a:srgbClr val="000000"/>
                </a:solidFill>
                <a:latin typeface="+mn-lt"/>
                <a:ea typeface="宋体" panose="02010600030101010101" pitchFamily="2" charset="-122"/>
                <a:cs typeface="Times New Roman" panose="02020603050405020304" pitchFamily="18" charset="0"/>
              </a:rPr>
              <a:t>C.but</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
        <p:nvSpPr>
          <p:cNvPr id="3" name="矩形 2"/>
          <p:cNvSpPr/>
          <p:nvPr/>
        </p:nvSpPr>
        <p:spPr>
          <a:xfrm>
            <a:off x="762989" y="1290973"/>
            <a:ext cx="481222" cy="584775"/>
          </a:xfrm>
          <a:prstGeom prst="rect">
            <a:avLst/>
          </a:prstGeom>
        </p:spPr>
        <p:txBody>
          <a:bodyPr wrap="none">
            <a:spAutoFit/>
          </a:bodyPr>
          <a:lstStyle/>
          <a:p>
            <a:r>
              <a:rPr lang="en-US" altLang="zh-CN" dirty="0" smtClean="0">
                <a:ea typeface="宋体" panose="02010600030101010101" pitchFamily="2" charset="-122"/>
              </a:rPr>
              <a:t>A</a:t>
            </a:r>
            <a:endParaRPr lang="zh-CN" altLang="en-US" dirty="0"/>
          </a:p>
        </p:txBody>
      </p:sp>
      <p:sp>
        <p:nvSpPr>
          <p:cNvPr id="4" name="矩形 3"/>
          <p:cNvSpPr/>
          <p:nvPr/>
        </p:nvSpPr>
        <p:spPr>
          <a:xfrm>
            <a:off x="762989" y="3014545"/>
            <a:ext cx="481222" cy="584775"/>
          </a:xfrm>
          <a:prstGeom prst="rect">
            <a:avLst/>
          </a:prstGeom>
        </p:spPr>
        <p:txBody>
          <a:bodyPr wrap="none">
            <a:spAutoFit/>
          </a:bodyPr>
          <a:lstStyle/>
          <a:p>
            <a:r>
              <a:rPr lang="en-US" altLang="zh-CN" dirty="0" smtClean="0">
                <a:ea typeface="宋体" panose="02010600030101010101" pitchFamily="2" charset="-122"/>
              </a:rPr>
              <a:t>C</a:t>
            </a:r>
            <a:endParaRPr lang="zh-CN" altLang="en-US" dirty="0"/>
          </a:p>
        </p:txBody>
      </p:sp>
    </p:spTree>
    <p:extLst>
      <p:ext uri="{BB962C8B-B14F-4D97-AF65-F5344CB8AC3E}">
        <p14:creationId xmlns:p14="http://schemas.microsoft.com/office/powerpoint/2010/main" val="338001428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折角形 1"/>
          <p:cNvSpPr/>
          <p:nvPr/>
        </p:nvSpPr>
        <p:spPr>
          <a:xfrm>
            <a:off x="3507077" y="120994"/>
            <a:ext cx="4558216" cy="609699"/>
          </a:xfrm>
          <a:prstGeom prst="foldedCorner">
            <a:avLst/>
          </a:prstGeom>
          <a:gradFill>
            <a:gsLst>
              <a:gs pos="0">
                <a:schemeClr val="accent1">
                  <a:lumMod val="5000"/>
                  <a:lumOff val="95000"/>
                </a:schemeClr>
              </a:gs>
              <a:gs pos="0">
                <a:schemeClr val="accent1">
                  <a:lumMod val="45000"/>
                  <a:lumOff val="55000"/>
                </a:schemeClr>
              </a:gs>
              <a:gs pos="58000">
                <a:schemeClr val="accent1">
                  <a:lumMod val="45000"/>
                  <a:lumOff val="55000"/>
                </a:schemeClr>
              </a:gs>
              <a:gs pos="89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smtClean="0">
                <a:solidFill>
                  <a:srgbClr val="D60093"/>
                </a:solidFill>
                <a:latin typeface="隶书" panose="02010509060101010101" pitchFamily="49" charset="-122"/>
                <a:ea typeface="隶书" panose="02010509060101010101" pitchFamily="49" charset="-122"/>
              </a:rPr>
              <a:t>智慧拓展</a:t>
            </a:r>
            <a:endParaRPr lang="zh-CN" altLang="zh-CN" sz="5400" dirty="0">
              <a:solidFill>
                <a:srgbClr val="D60093"/>
              </a:solidFill>
              <a:latin typeface="隶书" panose="02010509060101010101" pitchFamily="49" charset="-122"/>
              <a:ea typeface="隶书" panose="02010509060101010101" pitchFamily="49" charset="-122"/>
            </a:endParaRPr>
          </a:p>
        </p:txBody>
      </p:sp>
      <p:sp>
        <p:nvSpPr>
          <p:cNvPr id="3" name="矩形 2"/>
          <p:cNvSpPr>
            <a:spLocks noChangeAspect="1"/>
          </p:cNvSpPr>
          <p:nvPr/>
        </p:nvSpPr>
        <p:spPr>
          <a:xfrm>
            <a:off x="361950" y="883487"/>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三、阅读短文</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判断正误</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正确的写</a:t>
            </a:r>
            <a:r>
              <a:rPr lang="en-US" altLang="zh-CN" dirty="0">
                <a:solidFill>
                  <a:srgbClr val="000000"/>
                </a:solidFill>
                <a:ea typeface="宋体" panose="02010600030101010101" pitchFamily="2" charset="-122"/>
                <a:cs typeface="Times New Roman" panose="02020603050405020304" pitchFamily="18" charset="0"/>
              </a:rPr>
              <a:t>“T”,</a:t>
            </a:r>
            <a:r>
              <a:rPr lang="en-US" altLang="zh-CN" dirty="0">
                <a:solidFill>
                  <a:srgbClr val="000000"/>
                </a:solidFill>
                <a:latin typeface="Arial" panose="020B0604020202020204" pitchFamily="34" charset="0"/>
                <a:cs typeface="Times New Roman" panose="02020603050405020304" pitchFamily="18" charset="0"/>
              </a:rPr>
              <a:t> </a:t>
            </a:r>
            <a:r>
              <a:rPr lang="zh-CN" altLang="zh-CN" dirty="0">
                <a:solidFill>
                  <a:srgbClr val="000000"/>
                </a:solidFill>
                <a:latin typeface="Arial" panose="020B0604020202020204" pitchFamily="34" charset="0"/>
                <a:cs typeface="Times New Roman" panose="02020603050405020304" pitchFamily="18" charset="0"/>
              </a:rPr>
              <a:t>错误的写</a:t>
            </a:r>
            <a:r>
              <a:rPr lang="en-US" altLang="zh-CN" dirty="0">
                <a:solidFill>
                  <a:srgbClr val="000000"/>
                </a:solidFill>
                <a:ea typeface="宋体" panose="02010600030101010101" pitchFamily="2" charset="-122"/>
                <a:cs typeface="Times New Roman" panose="02020603050405020304" pitchFamily="18" charset="0"/>
              </a:rPr>
              <a:t>“F”</a:t>
            </a:r>
            <a:r>
              <a:rPr lang="zh-CN" altLang="zh-CN" dirty="0">
                <a:solidFill>
                  <a:srgbClr val="000000"/>
                </a:solidFill>
                <a:latin typeface="Arial" panose="020B0604020202020204" pitchFamily="34" charset="0"/>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rgbClr val="000000"/>
                </a:solidFill>
                <a:latin typeface="+mn-lt"/>
                <a:ea typeface="宋体" panose="02010600030101010101" pitchFamily="2" charset="-122"/>
                <a:cs typeface="Times New Roman" panose="02020603050405020304" pitchFamily="18" charset="0"/>
              </a:rPr>
              <a:t>Ben is an American boy. John is his good friend. They are in the same(</a:t>
            </a:r>
            <a:r>
              <a:rPr lang="zh-CN" altLang="zh-CN" dirty="0">
                <a:solidFill>
                  <a:srgbClr val="000000"/>
                </a:solidFill>
                <a:latin typeface="+mn-lt"/>
                <a:ea typeface="宋体" panose="02010600030101010101" pitchFamily="2" charset="-122"/>
                <a:cs typeface="Times New Roman" panose="02020603050405020304" pitchFamily="18" charset="0"/>
              </a:rPr>
              <a:t>相同的</a:t>
            </a:r>
            <a:r>
              <a:rPr lang="en-US" altLang="zh-CN" dirty="0">
                <a:solidFill>
                  <a:srgbClr val="000000"/>
                </a:solidFill>
                <a:latin typeface="+mn-lt"/>
                <a:ea typeface="宋体" panose="02010600030101010101" pitchFamily="2" charset="-122"/>
                <a:cs typeface="Times New Roman" panose="02020603050405020304" pitchFamily="18" charset="0"/>
              </a:rPr>
              <a:t>) class. John is very helpful at home. He can help his mother do some housework. He often helps his mother clean the rooms and he can cook beef noodles. Ben is helpful, too. He often goes shopping(</a:t>
            </a:r>
            <a:r>
              <a:rPr lang="zh-CN" altLang="zh-CN" dirty="0">
                <a:solidFill>
                  <a:srgbClr val="000000"/>
                </a:solidFill>
                <a:latin typeface="+mn-lt"/>
                <a:ea typeface="宋体" panose="02010600030101010101" pitchFamily="2" charset="-122"/>
                <a:cs typeface="Times New Roman" panose="02020603050405020304" pitchFamily="18" charset="0"/>
              </a:rPr>
              <a:t>去购物</a:t>
            </a:r>
            <a:r>
              <a:rPr lang="en-US" altLang="zh-CN" dirty="0">
                <a:solidFill>
                  <a:srgbClr val="000000"/>
                </a:solidFill>
                <a:latin typeface="+mn-lt"/>
                <a:ea typeface="宋体" panose="02010600030101010101" pitchFamily="2" charset="-122"/>
                <a:cs typeface="Times New Roman" panose="02020603050405020304" pitchFamily="18" charset="0"/>
              </a:rPr>
              <a:t>) with his family, but he can</a:t>
            </a:r>
            <a:r>
              <a:rPr lang="en-US" altLang="zh-CN" dirty="0">
                <a:solidFill>
                  <a:srgbClr val="000000"/>
                </a:solidFill>
                <a:latin typeface="+mn-lt"/>
                <a:ea typeface="方正书宋_GBK" panose="03000509000000000000" pitchFamily="65" charset="-122"/>
                <a:cs typeface="Times New Roman" panose="02020603050405020304" pitchFamily="18" charset="0"/>
              </a:rPr>
              <a:t>’</a:t>
            </a:r>
            <a:r>
              <a:rPr lang="en-US" altLang="zh-CN" dirty="0">
                <a:solidFill>
                  <a:srgbClr val="000000"/>
                </a:solidFill>
                <a:latin typeface="+mn-lt"/>
                <a:ea typeface="宋体" panose="02010600030101010101" pitchFamily="2" charset="-122"/>
                <a:cs typeface="Times New Roman" panose="02020603050405020304" pitchFamily="18" charset="0"/>
              </a:rPr>
              <a:t>t cook. Ben and John like playing </a:t>
            </a:r>
            <a:r>
              <a:rPr lang="en-US" altLang="zh-CN" dirty="0" err="1">
                <a:solidFill>
                  <a:srgbClr val="000000"/>
                </a:solidFill>
                <a:latin typeface="+mn-lt"/>
                <a:ea typeface="宋体" panose="02010600030101010101" pitchFamily="2" charset="-122"/>
                <a:cs typeface="Times New Roman" panose="02020603050405020304" pitchFamily="18" charset="0"/>
              </a:rPr>
              <a:t>ping-pong</a:t>
            </a:r>
            <a:r>
              <a:rPr lang="en-US" altLang="zh-CN" dirty="0">
                <a:solidFill>
                  <a:srgbClr val="000000"/>
                </a:solidFill>
                <a:latin typeface="+mn-lt"/>
                <a:ea typeface="宋体" panose="02010600030101010101" pitchFamily="2" charset="-122"/>
                <a:cs typeface="Times New Roman" panose="02020603050405020304" pitchFamily="18" charset="0"/>
              </a:rPr>
              <a:t> very much. They often play on Sundays. </a:t>
            </a:r>
            <a:endParaRPr lang="zh-CN" altLang="zh-CN" dirty="0">
              <a:solidFill>
                <a:srgbClr val="000000"/>
              </a:solidFill>
              <a:effectLst/>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06945315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21727"/>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)1.John is Ben’s classmate. </a:t>
            </a:r>
            <a:r>
              <a:rPr lang="zh-CN"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)2.John and Ben are helpful at home.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)3.John and Ben can cook at home.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)4.Ben often goes shopping with his family.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)5.Ben and John like playing </a:t>
            </a:r>
            <a:r>
              <a:rPr lang="en-US" altLang="zh-CN" dirty="0" err="1">
                <a:solidFill>
                  <a:srgbClr val="000000"/>
                </a:solidFill>
                <a:ea typeface="宋体" panose="02010600030101010101" pitchFamily="2" charset="-122"/>
                <a:cs typeface="Times New Roman" panose="02020603050405020304" pitchFamily="18" charset="0"/>
              </a:rPr>
              <a:t>ping-pong</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62989" y="1569665"/>
            <a:ext cx="458780" cy="584775"/>
          </a:xfrm>
          <a:prstGeom prst="rect">
            <a:avLst/>
          </a:prstGeom>
        </p:spPr>
        <p:txBody>
          <a:bodyPr wrap="none">
            <a:spAutoFit/>
          </a:bodyPr>
          <a:lstStyle/>
          <a:p>
            <a:r>
              <a:rPr lang="en-US" altLang="zh-CN" dirty="0">
                <a:ea typeface="宋体" panose="02010600030101010101" pitchFamily="2" charset="-122"/>
              </a:rPr>
              <a:t>T</a:t>
            </a:r>
            <a:endParaRPr lang="zh-CN" altLang="en-US" dirty="0"/>
          </a:p>
        </p:txBody>
      </p:sp>
      <p:sp>
        <p:nvSpPr>
          <p:cNvPr id="4" name="矩形 3"/>
          <p:cNvSpPr/>
          <p:nvPr/>
        </p:nvSpPr>
        <p:spPr>
          <a:xfrm>
            <a:off x="762989" y="2154778"/>
            <a:ext cx="458780" cy="584775"/>
          </a:xfrm>
          <a:prstGeom prst="rect">
            <a:avLst/>
          </a:prstGeom>
        </p:spPr>
        <p:txBody>
          <a:bodyPr wrap="none">
            <a:spAutoFit/>
          </a:bodyPr>
          <a:lstStyle/>
          <a:p>
            <a:r>
              <a:rPr lang="en-US" altLang="zh-CN" dirty="0" smtClean="0">
                <a:ea typeface="宋体" panose="02010600030101010101" pitchFamily="2" charset="-122"/>
              </a:rPr>
              <a:t>T</a:t>
            </a:r>
            <a:endParaRPr lang="zh-CN" altLang="en-US" dirty="0"/>
          </a:p>
        </p:txBody>
      </p:sp>
      <p:sp>
        <p:nvSpPr>
          <p:cNvPr id="5" name="矩形 4"/>
          <p:cNvSpPr/>
          <p:nvPr/>
        </p:nvSpPr>
        <p:spPr>
          <a:xfrm>
            <a:off x="762989" y="2744563"/>
            <a:ext cx="434734" cy="584775"/>
          </a:xfrm>
          <a:prstGeom prst="rect">
            <a:avLst/>
          </a:prstGeom>
        </p:spPr>
        <p:txBody>
          <a:bodyPr wrap="none">
            <a:spAutoFit/>
          </a:bodyPr>
          <a:lstStyle/>
          <a:p>
            <a:r>
              <a:rPr lang="en-US" altLang="zh-CN" dirty="0" smtClean="0">
                <a:ea typeface="宋体" panose="02010600030101010101" pitchFamily="2" charset="-122"/>
              </a:rPr>
              <a:t>F</a:t>
            </a:r>
            <a:endParaRPr lang="zh-CN" altLang="en-US" dirty="0"/>
          </a:p>
        </p:txBody>
      </p:sp>
      <p:sp>
        <p:nvSpPr>
          <p:cNvPr id="6" name="矩形 5"/>
          <p:cNvSpPr/>
          <p:nvPr/>
        </p:nvSpPr>
        <p:spPr>
          <a:xfrm>
            <a:off x="762989" y="3339358"/>
            <a:ext cx="458780" cy="584775"/>
          </a:xfrm>
          <a:prstGeom prst="rect">
            <a:avLst/>
          </a:prstGeom>
        </p:spPr>
        <p:txBody>
          <a:bodyPr wrap="none">
            <a:spAutoFit/>
          </a:bodyPr>
          <a:lstStyle/>
          <a:p>
            <a:r>
              <a:rPr lang="en-US" altLang="zh-CN" dirty="0" smtClean="0">
                <a:ea typeface="宋体" panose="02010600030101010101" pitchFamily="2" charset="-122"/>
              </a:rPr>
              <a:t>T</a:t>
            </a:r>
            <a:endParaRPr lang="zh-CN" altLang="en-US" dirty="0"/>
          </a:p>
        </p:txBody>
      </p:sp>
      <p:sp>
        <p:nvSpPr>
          <p:cNvPr id="7" name="矩形 6"/>
          <p:cNvSpPr/>
          <p:nvPr/>
        </p:nvSpPr>
        <p:spPr>
          <a:xfrm>
            <a:off x="762989" y="3915208"/>
            <a:ext cx="458780" cy="584775"/>
          </a:xfrm>
          <a:prstGeom prst="rect">
            <a:avLst/>
          </a:prstGeom>
        </p:spPr>
        <p:txBody>
          <a:bodyPr wrap="none">
            <a:spAutoFit/>
          </a:bodyPr>
          <a:lstStyle/>
          <a:p>
            <a:r>
              <a:rPr lang="en-US" altLang="zh-CN" smtClean="0">
                <a:ea typeface="宋体" panose="02010600030101010101" pitchFamily="2" charset="-122"/>
              </a:rPr>
              <a:t>T</a:t>
            </a:r>
            <a:endParaRPr lang="zh-CN" altLang="en-US" dirty="0"/>
          </a:p>
        </p:txBody>
      </p:sp>
    </p:spTree>
    <p:extLst>
      <p:ext uri="{BB962C8B-B14F-4D97-AF65-F5344CB8AC3E}">
        <p14:creationId xmlns:p14="http://schemas.microsoft.com/office/powerpoint/2010/main" val="111055582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717" y="1295871"/>
            <a:ext cx="5400600" cy="2800767"/>
          </a:xfrm>
          <a:prstGeom prst="rect">
            <a:avLst/>
          </a:prstGeom>
          <a:gradFill>
            <a:gsLst>
              <a:gs pos="47000">
                <a:schemeClr val="accent1">
                  <a:lumMod val="5000"/>
                  <a:lumOff val="95000"/>
                </a:schemeClr>
              </a:gs>
              <a:gs pos="2000">
                <a:schemeClr val="accent1">
                  <a:lumMod val="45000"/>
                  <a:lumOff val="55000"/>
                </a:schemeClr>
              </a:gs>
              <a:gs pos="89000">
                <a:srgbClr val="C5EAA7"/>
              </a:gs>
              <a:gs pos="100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533400">
              <a:schemeClr val="accent1">
                <a:alpha val="40000"/>
              </a:schemeClr>
            </a:glow>
            <a:outerShdw blurRad="50800" dist="50800" dir="3720000" algn="ctr" rotWithShape="0">
              <a:srgbClr val="000000">
                <a:alpha val="43137"/>
              </a:srgbClr>
            </a:outerShdw>
            <a:reflection endPos="0" dist="50800" dir="5400000" sy="-100000" algn="bl" rotWithShape="0"/>
            <a:softEdge rad="127000"/>
          </a:effectLst>
        </p:spPr>
        <p:txBody>
          <a:bodyPr wrap="square" rtlCol="0">
            <a:spAutoFit/>
          </a:bodyPr>
          <a:lstStyle/>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练习结束，</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少年加油！</a:t>
            </a:r>
            <a:endParaRPr lang="en-US" altLang="zh-CN" sz="88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7908190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3" id="{8BD615A3-ED6F-4864-AAC0-0556D364D909}" vid="{BB39B361-BEE4-4C79-9337-7BDCCC8254BC}"/>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家庭作业(1)</Template>
  <TotalTime>48</TotalTime>
  <Words>169</Words>
  <Application>Microsoft Office PowerPoint</Application>
  <PresentationFormat>自定义</PresentationFormat>
  <Paragraphs>47</Paragraphs>
  <Slides>8</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NEU-BZ-S92</vt:lpstr>
      <vt:lpstr>方正书宋_GBK</vt:lpstr>
      <vt:lpstr>黑体</vt:lpstr>
      <vt:lpstr>隶书</vt:lpstr>
      <vt:lpstr>宋体</vt:lpstr>
      <vt:lpstr>Arial</vt:lpstr>
      <vt:lpstr>Calibri</vt:lpstr>
      <vt:lpstr>Times New Roman</vt:lpstr>
      <vt:lpstr>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ITSK.com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SkyUser</dc:creator>
  <cp:lastModifiedBy>SkyUser</cp:lastModifiedBy>
  <cp:revision>13</cp:revision>
  <dcterms:created xsi:type="dcterms:W3CDTF">2020-08-31T00:26:23Z</dcterms:created>
  <dcterms:modified xsi:type="dcterms:W3CDTF">2024-09-18T00:58:54Z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