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3"/>
  </p:notesMasterIdLst>
  <p:sldIdLst>
    <p:sldId id="256" r:id="rId2"/>
    <p:sldId id="731" r:id="rId3"/>
    <p:sldId id="736" r:id="rId4"/>
    <p:sldId id="746" r:id="rId5"/>
    <p:sldId id="737" r:id="rId6"/>
    <p:sldId id="738" r:id="rId7"/>
    <p:sldId id="739" r:id="rId8"/>
    <p:sldId id="747" r:id="rId9"/>
    <p:sldId id="748" r:id="rId10"/>
    <p:sldId id="740" r:id="rId11"/>
    <p:sldId id="749" r:id="rId12"/>
    <p:sldId id="741" r:id="rId13"/>
    <p:sldId id="750" r:id="rId14"/>
    <p:sldId id="742" r:id="rId15"/>
    <p:sldId id="751" r:id="rId16"/>
    <p:sldId id="743" r:id="rId17"/>
    <p:sldId id="744" r:id="rId18"/>
    <p:sldId id="752" r:id="rId19"/>
    <p:sldId id="745" r:id="rId20"/>
    <p:sldId id="753" r:id="rId21"/>
    <p:sldId id="735" r:id="rId22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53" userDrawn="1">
          <p15:clr>
            <a:srgbClr val="A4A3A4"/>
          </p15:clr>
        </p15:guide>
        <p15:guide id="2" pos="4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9966"/>
    <a:srgbClr val="D60093"/>
    <a:srgbClr val="E3261E"/>
    <a:srgbClr val="B53D5A"/>
    <a:srgbClr val="5F5F5F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591" autoAdjust="0"/>
  </p:normalViewPr>
  <p:slideViewPr>
    <p:cSldViewPr>
      <p:cViewPr varScale="1">
        <p:scale>
          <a:sx n="97" d="100"/>
          <a:sy n="97" d="100"/>
        </p:scale>
        <p:origin x="498" y="90"/>
      </p:cViewPr>
      <p:guideLst>
        <p:guide orient="horz" pos="453"/>
        <p:guide pos="4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21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7832" y="503783"/>
            <a:ext cx="7521637" cy="4620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979957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95" r:id="rId2"/>
    <p:sldLayoutId id="2147483691" r:id="rId3"/>
    <p:sldLayoutId id="2147483692" r:id="rId4"/>
    <p:sldLayoutId id="2147483694" r:id="rId5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90000">
              <a:srgbClr val="DFF4CE"/>
            </a:gs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棱台 3"/>
          <p:cNvSpPr/>
          <p:nvPr/>
        </p:nvSpPr>
        <p:spPr>
          <a:xfrm>
            <a:off x="432445" y="3722371"/>
            <a:ext cx="10801200" cy="1785933"/>
          </a:xfrm>
          <a:prstGeom prst="bevel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44000">
                <a:schemeClr val="accent1">
                  <a:lumMod val="45000"/>
                  <a:lumOff val="55000"/>
                </a:schemeClr>
              </a:gs>
              <a:gs pos="8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400" dirty="0">
                <a:solidFill>
                  <a:srgbClr val="D60093"/>
                </a:solidFill>
                <a:latin typeface="Times New Roman" panose="02020603050405020304" pitchFamily="18" charset="0"/>
                <a:ea typeface="隶书" panose="02010509060101010101" pitchFamily="49" charset="-122"/>
                <a:cs typeface="Times New Roman" panose="02020603050405020304" pitchFamily="18" charset="0"/>
              </a:rPr>
              <a:t>第六单元听力训练</a:t>
            </a:r>
            <a:endParaRPr lang="zh-CN" altLang="en-US" sz="4000" dirty="0">
              <a:solidFill>
                <a:srgbClr val="D60093"/>
              </a:solidFill>
              <a:latin typeface="Times New Roman" panose="02020603050405020304" pitchFamily="18" charset="0"/>
              <a:ea typeface="隶书" panose="02010509060101010101" pitchFamily="49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511895"/>
            <a:ext cx="10807700" cy="299043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四、听录音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看图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在正确的答句后面打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dirty="0">
                <a:solidFill>
                  <a:srgbClr val="000000"/>
                </a:solidFill>
                <a:latin typeface="Cambria Math" panose="02040503050406030204" pitchFamily="18" charset="0"/>
                <a:ea typeface="NEU-BZ-S92"/>
                <a:cs typeface="Times New Roman" panose="02020603050405020304" pitchFamily="18" charset="0"/>
              </a:rPr>
              <a:t>√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。读两遍。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1.Yes. 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No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 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2.Yes. 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No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 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3.Yes. 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No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 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4.Yes. 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No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 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3" name="18W37.eps" descr="id:214749074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7561237" y="2303983"/>
            <a:ext cx="2600047" cy="1944216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5617021" y="2130471"/>
            <a:ext cx="44916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latin typeface="Cambria Math" panose="02040503050406030204" pitchFamily="18" charset="0"/>
                <a:ea typeface="NEU-BZ-S92"/>
                <a:cs typeface="Times New Roman" panose="02020603050405020304" pitchFamily="18" charset="0"/>
              </a:rPr>
              <a:t>√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1833277" y="2758879"/>
            <a:ext cx="44916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latin typeface="Cambria Math" panose="02040503050406030204" pitchFamily="18" charset="0"/>
                <a:ea typeface="NEU-BZ-S92"/>
                <a:cs typeface="Times New Roman" panose="02020603050405020304" pitchFamily="18" charset="0"/>
              </a:rPr>
              <a:t>√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1833277" y="3348048"/>
            <a:ext cx="44916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latin typeface="Cambria Math" panose="02040503050406030204" pitchFamily="18" charset="0"/>
                <a:ea typeface="NEU-BZ-S92"/>
                <a:cs typeface="Times New Roman" panose="02020603050405020304" pitchFamily="18" charset="0"/>
              </a:rPr>
              <a:t>√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5617021" y="3930622"/>
            <a:ext cx="44916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latin typeface="Cambria Math" panose="02040503050406030204" pitchFamily="18" charset="0"/>
                <a:ea typeface="NEU-BZ-S92"/>
                <a:cs typeface="Times New Roman" panose="02020603050405020304" pitchFamily="18" charset="0"/>
              </a:rPr>
              <a:t>√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078125110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>
            <a:spLocks noChangeAspect="1"/>
          </p:cNvSpPr>
          <p:nvPr/>
        </p:nvSpPr>
        <p:spPr>
          <a:xfrm>
            <a:off x="361950" y="1511895"/>
            <a:ext cx="10807700" cy="299043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latin typeface="Arial" panose="020B0604020202020204" pitchFamily="34" charset="0"/>
                <a:cs typeface="Times New Roman" panose="02020603050405020304" pitchFamily="18" charset="0"/>
              </a:rPr>
              <a:t>听力材料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1.Are there any buildings?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2.Is there a lake?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3.Is there a boat?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4.Is there a house?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74483171"/>
      </p:ext>
    </p:extLst>
  </p:cSld>
  <p:clrMapOvr>
    <a:masterClrMapping/>
  </p:clrMapOvr>
  <p:transition spd="slow">
    <p:comb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729639"/>
            <a:ext cx="10807700" cy="121764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Part B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Listening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一、听录音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判断对错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对的打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dirty="0">
                <a:solidFill>
                  <a:srgbClr val="000000"/>
                </a:solidFill>
                <a:latin typeface="Cambria Math" panose="02040503050406030204" pitchFamily="18" charset="0"/>
                <a:ea typeface="NEU-BZ-S92"/>
                <a:cs typeface="Times New Roman" panose="02020603050405020304" pitchFamily="18" charset="0"/>
              </a:rPr>
              <a:t>√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错的打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“×”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。读两遍。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11" name="QE5KRG65.eps" descr="id:2147490545;FounderCES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46006" y="2031324"/>
            <a:ext cx="8039589" cy="4140389"/>
          </a:xfrm>
          <a:prstGeom prst="rect">
            <a:avLst/>
          </a:prstGeom>
        </p:spPr>
      </p:pic>
      <p:sp>
        <p:nvSpPr>
          <p:cNvPr id="12" name="矩形 11"/>
          <p:cNvSpPr/>
          <p:nvPr/>
        </p:nvSpPr>
        <p:spPr>
          <a:xfrm>
            <a:off x="2910475" y="3512900"/>
            <a:ext cx="44916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latin typeface="Cambria Math" panose="02040503050406030204" pitchFamily="18" charset="0"/>
                <a:ea typeface="NEU-BZ-S92"/>
                <a:cs typeface="Times New Roman" panose="02020603050405020304" pitchFamily="18" charset="0"/>
              </a:rPr>
              <a:t>√</a:t>
            </a:r>
            <a:endParaRPr lang="zh-CN" altLang="en-US" dirty="0"/>
          </a:p>
        </p:txBody>
      </p:sp>
      <p:sp>
        <p:nvSpPr>
          <p:cNvPr id="13" name="矩形 12"/>
          <p:cNvSpPr/>
          <p:nvPr/>
        </p:nvSpPr>
        <p:spPr>
          <a:xfrm>
            <a:off x="5799372" y="3512900"/>
            <a:ext cx="44916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latin typeface="Cambria Math" panose="02040503050406030204" pitchFamily="18" charset="0"/>
                <a:ea typeface="NEU-BZ-S92"/>
                <a:cs typeface="Times New Roman" panose="02020603050405020304" pitchFamily="18" charset="0"/>
              </a:rPr>
              <a:t>√</a:t>
            </a:r>
            <a:endParaRPr lang="zh-CN" altLang="en-US" dirty="0"/>
          </a:p>
        </p:txBody>
      </p:sp>
      <p:sp>
        <p:nvSpPr>
          <p:cNvPr id="14" name="矩形 13"/>
          <p:cNvSpPr/>
          <p:nvPr/>
        </p:nvSpPr>
        <p:spPr>
          <a:xfrm>
            <a:off x="8641357" y="3512900"/>
            <a:ext cx="44916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latin typeface="Cambria Math" panose="02040503050406030204" pitchFamily="18" charset="0"/>
                <a:ea typeface="NEU-BZ-S92"/>
                <a:cs typeface="Times New Roman" panose="02020603050405020304" pitchFamily="18" charset="0"/>
              </a:rPr>
              <a:t>√</a:t>
            </a:r>
            <a:endParaRPr lang="zh-CN" altLang="en-US" dirty="0"/>
          </a:p>
        </p:txBody>
      </p:sp>
      <p:sp>
        <p:nvSpPr>
          <p:cNvPr id="15" name="矩形 14"/>
          <p:cNvSpPr/>
          <p:nvPr/>
        </p:nvSpPr>
        <p:spPr>
          <a:xfrm>
            <a:off x="2866233" y="5745494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×</a:t>
            </a:r>
            <a:endParaRPr lang="zh-CN" altLang="en-US" dirty="0"/>
          </a:p>
        </p:txBody>
      </p:sp>
      <p:sp>
        <p:nvSpPr>
          <p:cNvPr id="16" name="矩形 15"/>
          <p:cNvSpPr/>
          <p:nvPr/>
        </p:nvSpPr>
        <p:spPr>
          <a:xfrm>
            <a:off x="5745298" y="5745494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×</a:t>
            </a:r>
            <a:endParaRPr lang="zh-CN" altLang="en-US" dirty="0"/>
          </a:p>
        </p:txBody>
      </p:sp>
      <p:sp>
        <p:nvSpPr>
          <p:cNvPr id="17" name="矩形 16"/>
          <p:cNvSpPr/>
          <p:nvPr/>
        </p:nvSpPr>
        <p:spPr>
          <a:xfrm>
            <a:off x="8587283" y="5745494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×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53931558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>
            <a:spLocks noChangeAspect="1"/>
          </p:cNvSpPr>
          <p:nvPr/>
        </p:nvSpPr>
        <p:spPr>
          <a:xfrm>
            <a:off x="361950" y="1056999"/>
            <a:ext cx="10807700" cy="42288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latin typeface="Arial" panose="020B0604020202020204" pitchFamily="34" charset="0"/>
                <a:cs typeface="Times New Roman" panose="02020603050405020304" pitchFamily="18" charset="0"/>
              </a:rPr>
              <a:t>听力材料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1.tall buildings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en-US" altLang="zh-CN" dirty="0" smtClean="0"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2.a 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lake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en-US" altLang="zh-CN" dirty="0" smtClean="0"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3.a 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bridge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en-US" altLang="zh-CN" dirty="0" smtClean="0"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4.a 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forest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en-US" altLang="zh-CN" dirty="0" smtClean="0"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5.a 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village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en-US" altLang="zh-CN" dirty="0" smtClean="0"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6.a 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school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06064314"/>
      </p:ext>
    </p:extLst>
  </p:cSld>
  <p:clrMapOvr>
    <a:masterClrMapping/>
  </p:clrMapOvr>
  <p:transition spd="slow">
    <p:comb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223863"/>
            <a:ext cx="10807700" cy="363791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二、听录音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填上所缺的单词。读两遍。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1.There are many tall </a:t>
            </a:r>
            <a:r>
              <a:rPr lang="en-US" altLang="zh-CN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___________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near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my school.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2.There are lots of small </a:t>
            </a:r>
            <a:r>
              <a:rPr lang="en-US" altLang="zh-CN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___________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in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front of the park.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3.How many </a:t>
            </a:r>
            <a:r>
              <a:rPr lang="en-US" altLang="zh-CN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___________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are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there in the nature park?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4.There is a small </a:t>
            </a:r>
            <a:r>
              <a:rPr lang="en-US" altLang="zh-CN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___________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in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 mountain.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5.Behind the school, there are so many </a:t>
            </a:r>
            <a:r>
              <a:rPr lang="en-US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___________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4445229" y="1852271"/>
            <a:ext cx="180209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buildings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5145645" y="2450593"/>
            <a:ext cx="134844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houses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3042367" y="3024063"/>
            <a:ext cx="148470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bridges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4033938" y="3601383"/>
            <a:ext cx="132440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village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7709241" y="4214326"/>
            <a:ext cx="102201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trees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667767634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1223863"/>
            <a:ext cx="10807700" cy="358136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latin typeface="Arial" panose="020B0604020202020204" pitchFamily="34" charset="0"/>
                <a:cs typeface="Times New Roman" panose="02020603050405020304" pitchFamily="18" charset="0"/>
              </a:rPr>
              <a:t>听力材料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1.There are many tall buildings near my school.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2.There are lots of small houses in front of the park.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3.How many bridges are there in the nature park?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4.There is a small village in the mountain.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5.Behind the school, there are so many trees.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46549344"/>
      </p:ext>
    </p:extLst>
  </p:cSld>
  <p:clrMapOvr>
    <a:masterClrMapping/>
  </p:clrMapOvr>
  <p:transition spd="slow">
    <p:comb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079805"/>
            <a:ext cx="10807700" cy="42288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三、听录音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选择最适合的答句。读两遍。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)1.A.Yes, there is. 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endParaRPr lang="en-US" altLang="zh-CN" dirty="0" smtClean="0">
              <a:solidFill>
                <a:srgbClr val="000000"/>
              </a:solidFill>
              <a:latin typeface="+mn-lt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B.No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, there isn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方正书宋_GBK" panose="03000509000000000000" pitchFamily="65" charset="-122"/>
                <a:cs typeface="Times New Roman" panose="02020603050405020304" pitchFamily="18" charset="0"/>
              </a:rPr>
              <a:t>’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t. 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endParaRPr lang="en-US" altLang="zh-CN" dirty="0" smtClean="0">
              <a:solidFill>
                <a:srgbClr val="000000"/>
              </a:solidFill>
              <a:latin typeface="+mn-lt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C.No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, there aren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方正书宋_GBK" panose="03000509000000000000" pitchFamily="65" charset="-122"/>
                <a:cs typeface="Times New Roman" panose="02020603050405020304" pitchFamily="18" charset="0"/>
              </a:rPr>
              <a:t>’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t. 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)2.A.Yes, there are. 	</a:t>
            </a:r>
            <a:endParaRPr lang="en-US" altLang="zh-CN" dirty="0" smtClean="0">
              <a:solidFill>
                <a:srgbClr val="000000"/>
              </a:solidFill>
              <a:latin typeface="+mn-lt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B.No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, there isn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方正书宋_GBK" panose="03000509000000000000" pitchFamily="65" charset="-122"/>
                <a:cs typeface="Times New Roman" panose="02020603050405020304" pitchFamily="18" charset="0"/>
              </a:rPr>
              <a:t>’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t. 	</a:t>
            </a:r>
            <a:endParaRPr lang="en-US" altLang="zh-CN" dirty="0" smtClean="0">
              <a:solidFill>
                <a:srgbClr val="000000"/>
              </a:solidFill>
              <a:latin typeface="+mn-lt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C.No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, there aren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方正书宋_GBK" panose="03000509000000000000" pitchFamily="65" charset="-122"/>
                <a:cs typeface="Times New Roman" panose="02020603050405020304" pitchFamily="18" charset="0"/>
              </a:rPr>
              <a:t>’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t. 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762989" y="1737751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C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762989" y="3475775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015993101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729639"/>
            <a:ext cx="10807700" cy="541071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)3.A.Yes, there are. 	</a:t>
            </a:r>
            <a:endParaRPr lang="en-US" altLang="zh-CN" dirty="0" smtClean="0">
              <a:solidFill>
                <a:srgbClr val="000000"/>
              </a:solidFill>
              <a:latin typeface="+mn-lt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B.There</a:t>
            </a:r>
            <a:r>
              <a:rPr lang="en-US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are one. 	</a:t>
            </a:r>
            <a:endParaRPr lang="en-US" altLang="zh-CN" dirty="0" smtClean="0">
              <a:solidFill>
                <a:srgbClr val="000000"/>
              </a:solidFill>
              <a:latin typeface="+mn-lt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C.There</a:t>
            </a:r>
            <a:r>
              <a:rPr lang="en-US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is one. 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)4.A.Yes, I can. 	</a:t>
            </a:r>
            <a:endParaRPr lang="en-US" altLang="zh-CN" dirty="0" smtClean="0">
              <a:solidFill>
                <a:srgbClr val="000000"/>
              </a:solidFill>
              <a:latin typeface="+mn-lt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B.No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, there isn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方正书宋_GBK" panose="03000509000000000000" pitchFamily="65" charset="-122"/>
                <a:cs typeface="Times New Roman" panose="02020603050405020304" pitchFamily="18" charset="0"/>
              </a:rPr>
              <a:t>’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t. 	</a:t>
            </a:r>
            <a:endParaRPr lang="en-US" altLang="zh-CN" dirty="0" smtClean="0">
              <a:solidFill>
                <a:srgbClr val="000000"/>
              </a:solidFill>
              <a:latin typeface="+mn-lt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C.Yes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, I do. 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)5.A.It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方正书宋_GBK" panose="03000509000000000000" pitchFamily="65" charset="-122"/>
                <a:cs typeface="Times New Roman" panose="02020603050405020304" pitchFamily="18" charset="0"/>
              </a:rPr>
              <a:t>’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s over there. 	</a:t>
            </a:r>
            <a:endParaRPr lang="en-US" altLang="zh-CN" dirty="0" smtClean="0">
              <a:solidFill>
                <a:srgbClr val="000000"/>
              </a:solidFill>
              <a:latin typeface="+mn-lt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B.There</a:t>
            </a:r>
            <a:r>
              <a:rPr lang="en-US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is a lake in the park. 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C.Yes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, there is. </a:t>
            </a:r>
            <a:endParaRPr lang="zh-CN" altLang="zh-CN" dirty="0">
              <a:solidFill>
                <a:srgbClr val="000000"/>
              </a:solidFill>
              <a:effectLst/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762989" y="791815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C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762989" y="2559335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C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762989" y="4317023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09320445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1223863"/>
            <a:ext cx="10807700" cy="363791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latin typeface="Arial" panose="020B0604020202020204" pitchFamily="34" charset="0"/>
                <a:cs typeface="Times New Roman" panose="02020603050405020304" pitchFamily="18" charset="0"/>
              </a:rPr>
              <a:t>听力材料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1.Are there any flowers in the park?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2.Is there a bridge?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3.How many lakes are there?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4.Do you like this park?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5.What’s in the park?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7859848"/>
      </p:ext>
    </p:extLst>
  </p:cSld>
  <p:clrMapOvr>
    <a:masterClrMapping/>
  </p:clrMapOvr>
  <p:transition spd="slow">
    <p:comb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223863"/>
            <a:ext cx="10807700" cy="363791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四、听短文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判断对错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对的写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“T”,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错的写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“F”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。读三遍。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)1.Amy’s village is big and nice.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)2.There are mountains near the village.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)3.There are many fish in the river.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)4.There are two rivers in the village.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)5.The people in the village are nice.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762989" y="1872564"/>
            <a:ext cx="43473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F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762989" y="2457677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T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762989" y="3047462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T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762989" y="3642257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T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762989" y="4218107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T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446214672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007839"/>
            <a:ext cx="10807700" cy="121764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Part A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Listening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一、听录音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补全单词。读两遍。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3" name="20YRG25.eps" descr="id:2147490713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185051" y="2447999"/>
            <a:ext cx="11161497" cy="1224136"/>
          </a:xfrm>
          <a:prstGeom prst="rect">
            <a:avLst/>
          </a:prstGeom>
        </p:spPr>
      </p:pic>
      <p:sp>
        <p:nvSpPr>
          <p:cNvPr id="4" name="矩形 3"/>
          <p:cNvSpPr>
            <a:spLocks noChangeAspect="1"/>
          </p:cNvSpPr>
          <p:nvPr/>
        </p:nvSpPr>
        <p:spPr>
          <a:xfrm>
            <a:off x="361950" y="3894654"/>
            <a:ext cx="10807700" cy="121764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latin typeface="Arial" panose="020B0604020202020204" pitchFamily="34" charset="0"/>
                <a:cs typeface="Times New Roman" panose="02020603050405020304" pitchFamily="18" charset="0"/>
              </a:rPr>
              <a:t>听力材料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1.snow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2.house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3.would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4.flower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5.young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07005" y="2906232"/>
            <a:ext cx="68640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err="1">
                <a:ea typeface="宋体" panose="02010600030101010101" pitchFamily="2" charset="-122"/>
              </a:rPr>
              <a:t>ow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3054229" y="2928274"/>
            <a:ext cx="61747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err="1">
                <a:ea typeface="宋体" panose="02010600030101010101" pitchFamily="2" charset="-122"/>
              </a:rPr>
              <a:t>ou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5417732" y="2928274"/>
            <a:ext cx="61747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err="1">
                <a:ea typeface="宋体" panose="02010600030101010101" pitchFamily="2" charset="-122"/>
              </a:rPr>
              <a:t>ou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7761571" y="2926297"/>
            <a:ext cx="68640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err="1">
                <a:ea typeface="宋体" panose="02010600030101010101" pitchFamily="2" charset="-122"/>
              </a:rPr>
              <a:t>ow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10032452" y="2879114"/>
            <a:ext cx="61747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err="1">
                <a:ea typeface="宋体" panose="02010600030101010101" pitchFamily="2" charset="-122"/>
              </a:rPr>
              <a:t>ou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1511895"/>
            <a:ext cx="10807700" cy="299043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latin typeface="+mn-lt"/>
                <a:cs typeface="Times New Roman" panose="02020603050405020304" pitchFamily="18" charset="0"/>
              </a:rPr>
              <a:t>听力材料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W: My name is Amy. This is my village. It</a:t>
            </a:r>
            <a:r>
              <a:rPr lang="en-US" altLang="zh-CN" dirty="0">
                <a:latin typeface="+mn-lt"/>
                <a:ea typeface="方正书宋_GBK" panose="03000509000000000000" pitchFamily="65" charset="-122"/>
                <a:cs typeface="Times New Roman" panose="02020603050405020304" pitchFamily="18" charset="0"/>
              </a:rPr>
              <a:t>’</a:t>
            </a:r>
            <a:r>
              <a:rPr lang="en-US" altLang="zh-CN" dirty="0"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s small but nice. It</a:t>
            </a:r>
            <a:r>
              <a:rPr lang="en-US" altLang="zh-CN" dirty="0">
                <a:latin typeface="+mn-lt"/>
                <a:ea typeface="方正书宋_GBK" panose="03000509000000000000" pitchFamily="65" charset="-122"/>
                <a:cs typeface="Times New Roman" panose="02020603050405020304" pitchFamily="18" charset="0"/>
              </a:rPr>
              <a:t>’</a:t>
            </a:r>
            <a:r>
              <a:rPr lang="en-US" altLang="zh-CN" dirty="0"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s near the mountains. There are two rivers in it. The water is clean. You can see many ducks and fish. I like the people here. They are kind and nice.</a:t>
            </a:r>
            <a:endParaRPr lang="zh-CN" altLang="zh-CN" dirty="0">
              <a:solidFill>
                <a:srgbClr val="000000"/>
              </a:solidFill>
              <a:effectLst/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77874750"/>
      </p:ext>
    </p:extLst>
  </p:cSld>
  <p:clrMapOvr>
    <a:masterClrMapping/>
  </p:clrMapOvr>
  <p:transition spd="slow">
    <p:comb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880717" y="1295871"/>
            <a:ext cx="5400600" cy="2800767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439887"/>
            <a:ext cx="10807700" cy="299043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二、听录音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填上所缺的单词。读两遍。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1.There is a 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nature</a:t>
            </a:r>
            <a:r>
              <a:rPr lang="en-US" altLang="zh-CN" dirty="0" err="1" smtClean="0">
                <a:solidFill>
                  <a:srgbClr val="000000"/>
                </a:solidFill>
                <a:cs typeface="Times New Roman" panose="02020603050405020304" pitchFamily="18" charset="0"/>
              </a:rPr>
              <a:t>___________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near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my home.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2.The </a:t>
            </a:r>
            <a:r>
              <a:rPr lang="en-US" altLang="zh-CN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___________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is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in front of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___________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3.Is there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 ___________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your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school?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4.The</a:t>
            </a:r>
            <a:r>
              <a:rPr lang="en-US" altLang="zh-CN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___________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is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near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___________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4320877" y="2063889"/>
            <a:ext cx="102784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park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1983941" y="2682465"/>
            <a:ext cx="105189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river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7167545" y="2682465"/>
            <a:ext cx="75373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hill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2538711" y="3266769"/>
            <a:ext cx="211147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lake beside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1855124" y="3853451"/>
            <a:ext cx="118070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forest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5548197" y="3849498"/>
            <a:ext cx="202972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mountains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423147721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1511895"/>
            <a:ext cx="10807700" cy="299043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latin typeface="Arial" panose="020B0604020202020204" pitchFamily="34" charset="0"/>
                <a:cs typeface="Times New Roman" panose="02020603050405020304" pitchFamily="18" charset="0"/>
              </a:rPr>
              <a:t>听力材料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1.There is a nature park near my home.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2.The river is in front of the hill.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3.Is there a lake beside your school?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4.The forest is near the mountains.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49421731"/>
      </p:ext>
    </p:extLst>
  </p:cSld>
  <p:clrMapOvr>
    <a:masterClrMapping/>
  </p:clrMapOvr>
  <p:transition spd="slow">
    <p:comb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439887"/>
            <a:ext cx="10807700" cy="299043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三、听录音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选出符合录音内容的一项。读两遍。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)1.A.There is a bed, a desk, a bike and a shelf in my room.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B.There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is a bed, a chair, a bike and a shelf in my room.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C.There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is a desk and a chair in my room.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762989" y="2087959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442560006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729639"/>
            <a:ext cx="10807700" cy="535415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)2.A.There are two blackboards, six fans, twelve desks and chairs.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B.There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are two blackboards, six fans, many desks and chairs.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C.There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are three blackboards, six fans, twelve desks and chairs.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)3.A.There are many small houses in the city.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B.There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are many farms in the village.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C.There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are some parks in the city.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762989" y="811479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762989" y="4300543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C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522871317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243527"/>
            <a:ext cx="10807700" cy="363791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)4.A.Yes, it is. 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endParaRPr lang="en-US" altLang="zh-CN" dirty="0" smtClean="0">
              <a:solidFill>
                <a:srgbClr val="000000"/>
              </a:solidFill>
              <a:latin typeface="+mn-lt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B.Yes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, there is. 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endParaRPr lang="en-US" altLang="zh-CN" dirty="0" smtClean="0">
              <a:solidFill>
                <a:srgbClr val="000000"/>
              </a:solidFill>
              <a:latin typeface="+mn-lt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C.No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, there aren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方正书宋_GBK" panose="03000509000000000000" pitchFamily="65" charset="-122"/>
                <a:cs typeface="Times New Roman" panose="02020603050405020304" pitchFamily="18" charset="0"/>
              </a:rPr>
              <a:t>’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t. 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)5.A.Yes, I do. 	</a:t>
            </a:r>
            <a:endParaRPr lang="en-US" altLang="zh-CN" dirty="0" smtClean="0">
              <a:solidFill>
                <a:srgbClr val="000000"/>
              </a:solidFill>
              <a:latin typeface="+mn-lt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B.Yes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, it is. 	</a:t>
            </a:r>
            <a:r>
              <a:rPr lang="en-US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C.No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, I don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方正书宋_GBK" panose="03000509000000000000" pitchFamily="65" charset="-122"/>
                <a:cs typeface="Times New Roman" panose="02020603050405020304" pitchFamily="18" charset="0"/>
              </a:rPr>
              <a:t>’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t. </a:t>
            </a:r>
            <a:endParaRPr lang="zh-CN" altLang="zh-CN" dirty="0">
              <a:solidFill>
                <a:srgbClr val="000000"/>
              </a:solidFill>
              <a:effectLst/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762989" y="1295871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762989" y="3062804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C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988785473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844159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latin typeface="+mn-lt"/>
                <a:cs typeface="Times New Roman" panose="02020603050405020304" pitchFamily="18" charset="0"/>
              </a:rPr>
              <a:t>听力材料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1.M: What</a:t>
            </a:r>
            <a:r>
              <a:rPr lang="en-US" altLang="zh-CN" dirty="0">
                <a:latin typeface="+mn-lt"/>
                <a:ea typeface="方正书宋_GBK" panose="03000509000000000000" pitchFamily="65" charset="-122"/>
                <a:cs typeface="Times New Roman" panose="02020603050405020304" pitchFamily="18" charset="0"/>
              </a:rPr>
              <a:t>’</a:t>
            </a:r>
            <a:r>
              <a:rPr lang="en-US" altLang="zh-CN" dirty="0"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s in your room? 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W: There is a bed, a desk, a bike and a shelf.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2.M: What</a:t>
            </a:r>
            <a:r>
              <a:rPr lang="en-US" altLang="zh-CN" dirty="0">
                <a:latin typeface="+mn-lt"/>
                <a:ea typeface="方正书宋_GBK" panose="03000509000000000000" pitchFamily="65" charset="-122"/>
                <a:cs typeface="Times New Roman" panose="02020603050405020304" pitchFamily="18" charset="0"/>
              </a:rPr>
              <a:t>’</a:t>
            </a:r>
            <a:r>
              <a:rPr lang="en-US" altLang="zh-CN" dirty="0"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s in the classroom? 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W: There are two blackboards, six fans, many desks and chairs.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3.M: Is there a farm in the city? 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W: No, but there are some parks</a:t>
            </a:r>
            <a:r>
              <a:rPr lang="en-US" altLang="zh-CN" dirty="0" smtClean="0"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50594126"/>
      </p:ext>
    </p:extLst>
  </p:cSld>
  <p:clrMapOvr>
    <a:masterClrMapping/>
  </p:clrMapOvr>
  <p:transition spd="slow">
    <p:comb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1727919"/>
            <a:ext cx="10807700" cy="245605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4.M</a:t>
            </a:r>
            <a:r>
              <a:rPr lang="en-US" altLang="zh-CN" dirty="0"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: Is there a forest? 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W: Yes, there is.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5.M: Do you like this park? 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W: No, I don</a:t>
            </a:r>
            <a:r>
              <a:rPr lang="en-US" altLang="zh-CN" dirty="0">
                <a:latin typeface="+mn-lt"/>
                <a:ea typeface="方正书宋_GBK" panose="03000509000000000000" pitchFamily="65" charset="-122"/>
                <a:cs typeface="Times New Roman" panose="02020603050405020304" pitchFamily="18" charset="0"/>
              </a:rPr>
              <a:t>’</a:t>
            </a:r>
            <a:r>
              <a:rPr lang="en-US" altLang="zh-CN" dirty="0"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t.</a:t>
            </a:r>
            <a:endParaRPr lang="zh-CN" altLang="zh-CN" dirty="0">
              <a:solidFill>
                <a:srgbClr val="000000"/>
              </a:solidFill>
              <a:effectLst/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54318172"/>
      </p:ext>
    </p:extLst>
  </p:cSld>
  <p:clrMapOvr>
    <a:masterClrMapping/>
  </p:clrMapOvr>
  <p:transition spd="slow">
    <p:comb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家庭作业(1)</Template>
  <TotalTime>58</TotalTime>
  <Words>498</Words>
  <Application>Microsoft Office PowerPoint</Application>
  <PresentationFormat>自定义</PresentationFormat>
  <Paragraphs>147</Paragraphs>
  <Slides>21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21</vt:i4>
      </vt:variant>
    </vt:vector>
  </HeadingPairs>
  <TitlesOfParts>
    <vt:vector size="31" baseType="lpstr">
      <vt:lpstr>NEU-BZ-S92</vt:lpstr>
      <vt:lpstr>方正书宋_GBK</vt:lpstr>
      <vt:lpstr>黑体</vt:lpstr>
      <vt:lpstr>隶书</vt:lpstr>
      <vt:lpstr>宋体</vt:lpstr>
      <vt:lpstr>Arial</vt:lpstr>
      <vt:lpstr>Calibri</vt:lpstr>
      <vt:lpstr>Cambria Math</vt:lpstr>
      <vt:lpstr>Times New Roman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ITSK.com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SkyUser</dc:creator>
  <cp:lastModifiedBy>SkyUser</cp:lastModifiedBy>
  <cp:revision>21</cp:revision>
  <dcterms:created xsi:type="dcterms:W3CDTF">2020-08-31T00:26:23Z</dcterms:created>
  <dcterms:modified xsi:type="dcterms:W3CDTF">2024-09-18T01:06:32Z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