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43" r:id="rId11"/>
    <p:sldId id="744" r:id="rId12"/>
    <p:sldId id="745" r:id="rId13"/>
    <p:sldId id="746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4.bin"/><Relationship Id="rId7" Type="http://schemas.openxmlformats.org/officeDocument/2006/relationships/package" Target="../embeddings/Microsoft_Word___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4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__6.docx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2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3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快乐双</a:t>
            </a:r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休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15996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Today is Wednesday. We have an English class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459522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Today is Friday. We have a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class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6838915"/>
              </p:ext>
            </p:extLst>
          </p:nvPr>
        </p:nvGraphicFramePr>
        <p:xfrm>
          <a:off x="478289" y="945663"/>
          <a:ext cx="10807700" cy="1167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name="文档" r:id="rId4" imgW="3826154" imgH="413286" progId="Word.Document.12">
                  <p:embed/>
                </p:oleObj>
              </mc:Choice>
              <mc:Fallback>
                <p:oleObj name="文档" r:id="rId4" imgW="3826154" imgH="4132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8289" y="945663"/>
                        <a:ext cx="10807700" cy="11674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861209"/>
              </p:ext>
            </p:extLst>
          </p:nvPr>
        </p:nvGraphicFramePr>
        <p:xfrm>
          <a:off x="478289" y="2863780"/>
          <a:ext cx="10807700" cy="1751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文档" r:id="rId7" imgW="3826154" imgH="619929" progId="Word.Document.12">
                  <p:embed/>
                </p:oleObj>
              </mc:Choice>
              <mc:Fallback>
                <p:oleObj name="文档" r:id="rId7" imgW="3826154" imgH="6199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8289" y="2863780"/>
                        <a:ext cx="10807700" cy="1751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373350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Today is Thursday. We have a Chinese class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4562011"/>
              </p:ext>
            </p:extLst>
          </p:nvPr>
        </p:nvGraphicFramePr>
        <p:xfrm>
          <a:off x="478289" y="1799927"/>
          <a:ext cx="10807700" cy="1751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文档" r:id="rId4" imgW="3826154" imgH="619929" progId="Word.Document.12">
                  <p:embed/>
                </p:oleObj>
              </mc:Choice>
              <mc:Fallback>
                <p:oleObj name="文档" r:id="rId4" imgW="3826154" imgH="6199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8289" y="1799927"/>
                        <a:ext cx="10807700" cy="1751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32044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06335"/>
            <a:ext cx="504657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七、读课程表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061923312"/>
              </p:ext>
            </p:extLst>
          </p:nvPr>
        </p:nvGraphicFramePr>
        <p:xfrm>
          <a:off x="361950" y="1665743"/>
          <a:ext cx="10807700" cy="3511296"/>
        </p:xfrm>
        <a:graphic>
          <a:graphicData uri="http://schemas.openxmlformats.org/drawingml/2006/table">
            <a:tbl>
              <a:tblPr firstRow="1" firstCol="1" bandRow="1"/>
              <a:tblGrid>
                <a:gridCol w="1184761"/>
                <a:gridCol w="1694046"/>
                <a:gridCol w="1810511"/>
                <a:gridCol w="2399790"/>
                <a:gridCol w="2030091"/>
                <a:gridCol w="168850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Tuesday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Thursday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8:30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9:20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10:10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3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endParaRPr lang="zh-CN" sz="32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11:00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62146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 have English,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Chinese and art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because we have computer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 PE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3.Today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have English at 10:10.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have Chinese at 9:20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classes in a week.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7677" y="1276207"/>
            <a:ext cx="20553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Thursdays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728589" y="1860982"/>
            <a:ext cx="2351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Wednesdays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56809" y="3019482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Monday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328989" y="3614089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Fridays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707680" y="4197646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2/two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982557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683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判断下列各组单词画线部分发音是否相同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m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h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kend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t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)6.br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sp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210996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69508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28486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87966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45551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504675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860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二、选出下列各组不同类的单词。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)1.A.English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B.Chinese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C.Thursday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)2.A.maths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C.PE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)3.A.Wednesday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B.Sunday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)4.A.him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C.I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)5.A.funny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B.young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C.music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9341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51922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10900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70380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27965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)1.We have music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weekend.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B.with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)2.—What do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Tuesdays?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—We have Chinese, English,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and art.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B.do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C.have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80055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97545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Mondays.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B.likes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C.is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)4.Great! I can play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C.with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English, PE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 on Fridays.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and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and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21760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39250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5765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729639"/>
            <a:ext cx="10915650" cy="5731687"/>
            <a:chOff x="361950" y="729639"/>
            <a:chExt cx="10915650" cy="573168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29639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四、判断下列句子与图片是否相符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不相符的写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3560403"/>
                </p:ext>
              </p:extLst>
            </p:nvPr>
          </p:nvGraphicFramePr>
          <p:xfrm>
            <a:off x="484188" y="1606751"/>
            <a:ext cx="10793412" cy="4854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2" name="文档" r:id="rId4" imgW="3826154" imgH="1722505" progId="Word.Document.12">
                    <p:embed/>
                  </p:oleObj>
                </mc:Choice>
                <mc:Fallback>
                  <p:oleObj name="文档" r:id="rId4" imgW="3826154" imgH="1722505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84188" y="1606751"/>
                          <a:ext cx="10793412" cy="48545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矩形 4"/>
          <p:cNvSpPr/>
          <p:nvPr/>
        </p:nvSpPr>
        <p:spPr>
          <a:xfrm>
            <a:off x="762989" y="250250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53157" y="48242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399710"/>
              </p:ext>
            </p:extLst>
          </p:nvPr>
        </p:nvGraphicFramePr>
        <p:xfrm>
          <a:off x="465273" y="1799927"/>
          <a:ext cx="10807700" cy="2334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文档" r:id="rId4" imgW="3826154" imgH="826572" progId="Word.Document.12">
                  <p:embed/>
                </p:oleObj>
              </mc:Choice>
              <mc:Fallback>
                <p:oleObj name="文档" r:id="rId4" imgW="3826154" imgH="8265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5273" y="1799927"/>
                        <a:ext cx="10807700" cy="2334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743325" y="269460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801647"/>
            <a:ext cx="10943305" cy="4898903"/>
            <a:chOff x="361950" y="729639"/>
            <a:chExt cx="10943305" cy="489890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399692"/>
              <a:ext cx="6047557" cy="42288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)1.Who</a:t>
              </a: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方正书宋_GBK" panose="03000509000000000000" pitchFamily="65" charset="-122"/>
                  <a:cs typeface="Times New Roman" panose="02020603050405020304" pitchFamily="18" charset="0"/>
                </a:rPr>
                <a:t>’</a:t>
              </a: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s your Chinese teacher? </a:t>
              </a:r>
              <a:b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)2.What do you have on Wednesdays? </a:t>
              </a:r>
              <a:b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</a:rPr>
                <a:t>)3.What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cs typeface="Times New Roman" panose="02020603050405020304" pitchFamily="18" charset="0"/>
                </a:rPr>
                <a:t>’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</a:rPr>
                <a:t>s that</a:t>
              </a: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</a:rPr>
                <a:t>?</a:t>
              </a: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)4.Do you often play sports? </a:t>
              </a:r>
              <a:b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)5.Is she strict? </a:t>
              </a:r>
              <a:r>
                <a:rPr lang="zh-CN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　　</a:t>
              </a:r>
              <a:endParaRPr lang="zh-CN" altLang="zh-CN" dirty="0">
                <a:solidFill>
                  <a:srgbClr val="000000"/>
                </a:solidFill>
                <a:effectLst/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6337101" y="1680234"/>
              <a:ext cx="4968154" cy="363791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A.No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. She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方正书宋_GBK" panose="03000509000000000000" pitchFamily="65" charset="-122"/>
                  <a:cs typeface="Times New Roman" panose="02020603050405020304" pitchFamily="18" charset="0"/>
                </a:rPr>
                <a:t>’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s funny. </a:t>
              </a:r>
              <a:b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</a:rPr>
                <a:t>B.It</a:t>
              </a:r>
              <a:r>
                <a:rPr lang="en-US" altLang="zh-CN" dirty="0" err="1">
                  <a:solidFill>
                    <a:srgbClr val="000000"/>
                  </a:solidFill>
                  <a:latin typeface="+mn-lt"/>
                  <a:cs typeface="Times New Roman" panose="02020603050405020304" pitchFamily="18" charset="0"/>
                </a:rPr>
                <a:t>’</a:t>
              </a: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</a:rPr>
                <a:t>s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</a:rPr>
                <a:t> a storybook. 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C.We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 have </a:t>
              </a: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maths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, Chinese and music. </a:t>
              </a:r>
              <a:b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D.No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, I don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方正书宋_GBK" panose="03000509000000000000" pitchFamily="65" charset="-122"/>
                  <a:cs typeface="Times New Roman" panose="02020603050405020304" pitchFamily="18" charset="0"/>
                </a:rPr>
                <a:t>’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t. </a:t>
              </a:r>
              <a:b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E.Mr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 Wang. </a:t>
              </a:r>
              <a:endParaRPr lang="zh-CN" altLang="zh-CN" dirty="0">
                <a:solidFill>
                  <a:srgbClr val="000000"/>
                </a:solidFill>
                <a:effectLst/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29639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+mn-lt"/>
                  <a:cs typeface="Times New Roman" panose="02020603050405020304" pitchFamily="18" charset="0"/>
                </a:rPr>
                <a:t>五、读一读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+mn-lt"/>
                  <a:cs typeface="Times New Roman" panose="02020603050405020304" pitchFamily="18" charset="0"/>
                </a:rPr>
                <a:t>给下列问句选择合适的答语</a:t>
              </a:r>
              <a:r>
                <a:rPr lang="zh-CN" altLang="zh-CN" dirty="0" smtClean="0">
                  <a:solidFill>
                    <a:srgbClr val="000000"/>
                  </a:solidFill>
                  <a:latin typeface="+mn-lt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+mn-lt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762989" y="15347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27131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38904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2989" y="446537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2989" y="504122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328551"/>
            <a:ext cx="10807700" cy="2970294"/>
            <a:chOff x="361950" y="863823"/>
            <a:chExt cx="10807700" cy="297029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63823"/>
              <a:ext cx="5870518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六、读一读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仿照示例写句子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3207407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Today is Monday. We have a music class.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9267686"/>
              </p:ext>
            </p:extLst>
          </p:nvPr>
        </p:nvGraphicFramePr>
        <p:xfrm>
          <a:off x="478289" y="1976623"/>
          <a:ext cx="10807700" cy="1751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文档" r:id="rId4" imgW="3826154" imgH="619929" progId="Word.Document.12">
                  <p:embed/>
                </p:oleObj>
              </mc:Choice>
              <mc:Fallback>
                <p:oleObj name="文档" r:id="rId4" imgW="3826154" imgH="6199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8289" y="1976623"/>
                        <a:ext cx="10807700" cy="1751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40</TotalTime>
  <Words>231</Words>
  <Application>Microsoft Office PowerPoint</Application>
  <PresentationFormat>自定义</PresentationFormat>
  <Paragraphs>104</Paragraphs>
  <Slides>14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18</cp:revision>
  <dcterms:created xsi:type="dcterms:W3CDTF">2020-08-31T00:26:23Z</dcterms:created>
  <dcterms:modified xsi:type="dcterms:W3CDTF">2024-09-18T00:31:37Z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