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6" r:id="rId2"/>
    <p:sldId id="731" r:id="rId3"/>
    <p:sldId id="732" r:id="rId4"/>
    <p:sldId id="736" r:id="rId5"/>
    <p:sldId id="733" r:id="rId6"/>
    <p:sldId id="735" r:id="rId7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53" userDrawn="1">
          <p15:clr>
            <a:srgbClr val="A4A3A4"/>
          </p15:clr>
        </p15:guide>
        <p15:guide id="2" pos="46" userDrawn="1">
          <p15:clr>
            <a:srgbClr val="A4A3A4"/>
          </p15:clr>
        </p15:guide>
        <p15:guide id="3" orient="horz" pos="49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66"/>
    <a:srgbClr val="D60093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498" y="90"/>
      </p:cViewPr>
      <p:guideLst>
        <p:guide orient="horz" pos="453"/>
        <p:guide pos="46"/>
        <p:guide orient="horz" pos="49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6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832" y="503783"/>
            <a:ext cx="7521637" cy="462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4.xml"/><Relationship Id="rId9" Type="http://schemas.openxmlformats.org/officeDocument/2006/relationships/slide" Target="../slides/slid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89" r:id="rId3"/>
    <p:sldLayoutId id="2147483690" r:id="rId4"/>
    <p:sldLayoutId id="2147483691" r:id="rId5"/>
    <p:sldLayoutId id="2147483692" r:id="rId6"/>
    <p:sldLayoutId id="214748369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5" Type="http://schemas.openxmlformats.org/officeDocument/2006/relationships/slide" Target="slide3.xml"/><Relationship Id="rId4" Type="http://schemas.openxmlformats.org/officeDocument/2006/relationships/slide" Target="slide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dirty="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Unit 4</a:t>
            </a:r>
            <a:r>
              <a:rPr lang="zh-CN" altLang="en-US" sz="4400" dirty="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4400" dirty="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What can you do? </a:t>
            </a:r>
            <a:endParaRPr lang="en-US" altLang="zh-CN" sz="4400" dirty="0" smtClean="0">
              <a:solidFill>
                <a:srgbClr val="D60093"/>
              </a:solidFill>
              <a:latin typeface="Times New Roman" panose="02020603050405020304" pitchFamily="18" charset="0"/>
              <a:ea typeface="隶书" panose="02010509060101010101" pitchFamily="49" charset="-122"/>
              <a:cs typeface="Times New Roman" panose="02020603050405020304" pitchFamily="18" charset="0"/>
            </a:endParaRPr>
          </a:p>
          <a:p>
            <a:pPr algn="ctr"/>
            <a:r>
              <a:rPr lang="en-US" altLang="zh-CN" sz="4000" dirty="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Part A</a:t>
            </a:r>
            <a:r>
              <a:rPr lang="zh-CN" altLang="en-US" sz="4000" dirty="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4000" dirty="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Let’s spell</a:t>
            </a:r>
            <a:endParaRPr lang="zh-CN" altLang="en-US" sz="4000" dirty="0">
              <a:solidFill>
                <a:srgbClr val="D60093"/>
              </a:solidFill>
              <a:latin typeface="Times New Roman" panose="02020603050405020304" pitchFamily="18" charset="0"/>
              <a:ea typeface="隶书" panose="020105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951187"/>
            <a:ext cx="1872188" cy="4449140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2" name="折角形 1"/>
          <p:cNvSpPr/>
          <p:nvPr/>
        </p:nvSpPr>
        <p:spPr>
          <a:xfrm>
            <a:off x="3960837" y="1509864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1" name="折角形 10"/>
          <p:cNvSpPr/>
          <p:nvPr/>
        </p:nvSpPr>
        <p:spPr>
          <a:xfrm>
            <a:off x="3960837" y="2754638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3" name="折角形 12"/>
          <p:cNvSpPr/>
          <p:nvPr/>
        </p:nvSpPr>
        <p:spPr>
          <a:xfrm>
            <a:off x="3939125" y="3999681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6" name="动作按钮: 自定义 15">
            <a:hlinkClick r:id="rId2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2696055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7" name="动作按钮: 自定义 16">
            <a:hlinkClick r:id="rId4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2" y="3945755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9" name="动作按钮: 自定义 18">
            <a:hlinkClick r:id="rId5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1446355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5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8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  <p:bldP spid="11" grpId="0" animBg="1"/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883487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一、读一读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判断下列各组单词画线部分发音是否相同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相同的写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“T”,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不同的写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“F”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)1.A.b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oo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k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B.c</a:t>
            </a:r>
            <a:r>
              <a:rPr lang="en-US" altLang="zh-CN" u="sng" dirty="0" err="1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oo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k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)2.A.z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oo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B.t</a:t>
            </a:r>
            <a:r>
              <a:rPr lang="en-US" altLang="zh-CN" u="sng" dirty="0" err="1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oo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)3.A.f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oo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B.f</a:t>
            </a:r>
            <a:r>
              <a:rPr lang="en-US" altLang="zh-CN" u="sng" dirty="0" err="1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oo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)4.A.c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oo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B.cart</a:t>
            </a:r>
            <a:r>
              <a:rPr lang="en-US" altLang="zh-CN" u="sng" dirty="0" err="1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oo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)5.A.t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oo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B.g</a:t>
            </a:r>
            <a:r>
              <a:rPr lang="en-US" altLang="zh-CN" u="sng" dirty="0" err="1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oo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dbye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)6.A.l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oo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k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B.g</a:t>
            </a:r>
            <a:r>
              <a:rPr lang="en-US" altLang="zh-CN" u="sng" dirty="0" err="1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oo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62989" y="2119801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T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762989" y="2704914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T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762989" y="3294699"/>
            <a:ext cx="4347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F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762989" y="3889494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T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762989" y="4465344"/>
            <a:ext cx="4347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F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762989" y="5051026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T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361950" y="801647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二、根据图片提示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补全对话。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1.—What’s your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favourite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—Salad.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.—Do you like playing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—Yes, I do. 	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.—How do you come to school?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—I often come to school on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 	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16" name="24NG12.eps" descr="id:214748914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8281317" y="1079847"/>
            <a:ext cx="1715122" cy="1368152"/>
          </a:xfrm>
          <a:prstGeom prst="rect">
            <a:avLst/>
          </a:prstGeom>
        </p:spPr>
      </p:pic>
      <p:pic>
        <p:nvPicPr>
          <p:cNvPr id="17" name="24NG13.eps" descr="id:214748915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8281317" y="2736031"/>
            <a:ext cx="1474645" cy="1549691"/>
          </a:xfrm>
          <a:prstGeom prst="rect">
            <a:avLst/>
          </a:prstGeom>
        </p:spPr>
      </p:pic>
      <p:pic>
        <p:nvPicPr>
          <p:cNvPr id="18" name="24NG14.eps" descr="id:2147489157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8689274" y="4487675"/>
            <a:ext cx="1032203" cy="1632732"/>
          </a:xfrm>
          <a:prstGeom prst="rect">
            <a:avLst/>
          </a:prstGeom>
        </p:spPr>
      </p:pic>
      <p:sp>
        <p:nvSpPr>
          <p:cNvPr id="19" name="矩形 18"/>
          <p:cNvSpPr/>
          <p:nvPr/>
        </p:nvSpPr>
        <p:spPr>
          <a:xfrm>
            <a:off x="5833045" y="1432207"/>
            <a:ext cx="95891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food</a:t>
            </a:r>
            <a:endParaRPr lang="zh-CN" altLang="en-US" dirty="0"/>
          </a:p>
        </p:txBody>
      </p:sp>
      <p:sp>
        <p:nvSpPr>
          <p:cNvPr id="20" name="矩形 19"/>
          <p:cNvSpPr/>
          <p:nvPr/>
        </p:nvSpPr>
        <p:spPr>
          <a:xfrm>
            <a:off x="5022194" y="3185119"/>
            <a:ext cx="152798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>
                <a:ea typeface="宋体" panose="02010600030101010101" pitchFamily="2" charset="-122"/>
              </a:rPr>
              <a:t>football</a:t>
            </a:r>
            <a:endParaRPr lang="zh-CN" altLang="en-US" dirty="0"/>
          </a:p>
        </p:txBody>
      </p:sp>
      <p:sp>
        <p:nvSpPr>
          <p:cNvPr id="21" name="矩形 20"/>
          <p:cNvSpPr/>
          <p:nvPr/>
        </p:nvSpPr>
        <p:spPr>
          <a:xfrm>
            <a:off x="6049069" y="5534511"/>
            <a:ext cx="86754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foot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1436995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993552"/>
            <a:ext cx="10807700" cy="604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三、从句子中找出与所给单词画线部分的发音相同的单词。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61950" y="1680926"/>
            <a:ext cx="10807700" cy="239950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A.L</a:t>
            </a:r>
            <a:r>
              <a:rPr lang="en-US" altLang="zh-CN" u="sng" dirty="0" err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oo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k!I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have a new f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oo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tball b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oo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k.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B.They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c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oo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k n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oo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dles in the aftern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oo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is so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u="sng" dirty="0" err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oo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l!He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has fifty ball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oo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ns in his r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oo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m!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D.Let’s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say g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oo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dbye to Miss Li.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361950" y="4172854"/>
            <a:ext cx="10807700" cy="127419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1.g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oo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d: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              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2.f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oo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d: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                        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1872605" y="4209395"/>
            <a:ext cx="655213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Look; football; book; cook; goodbye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1872605" y="4804002"/>
            <a:ext cx="720020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noodles; afternoon; cool; balloons; room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0717" y="1295871"/>
            <a:ext cx="5400600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家庭作业(1)</Template>
  <TotalTime>33</TotalTime>
  <Words>148</Words>
  <Application>Microsoft Office PowerPoint</Application>
  <PresentationFormat>自定义</PresentationFormat>
  <Paragraphs>45</Paragraphs>
  <Slides>6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5" baseType="lpstr">
      <vt:lpstr>NEU-BZ-S92</vt:lpstr>
      <vt:lpstr>方正书宋_GBK</vt:lpstr>
      <vt:lpstr>黑体</vt:lpstr>
      <vt:lpstr>隶书</vt:lpstr>
      <vt:lpstr>宋体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ITSK.com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SkyUser</dc:creator>
  <cp:lastModifiedBy>SkyUser</cp:lastModifiedBy>
  <cp:revision>17</cp:revision>
  <dcterms:created xsi:type="dcterms:W3CDTF">2020-08-31T00:26:23Z</dcterms:created>
  <dcterms:modified xsi:type="dcterms:W3CDTF">2024-09-18T01:09:25Z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