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0"/>
  </p:notesMasterIdLst>
  <p:sldIdLst>
    <p:sldId id="256" r:id="rId2"/>
    <p:sldId id="731" r:id="rId3"/>
    <p:sldId id="736" r:id="rId4"/>
    <p:sldId id="737" r:id="rId5"/>
    <p:sldId id="738" r:id="rId6"/>
    <p:sldId id="739" r:id="rId7"/>
    <p:sldId id="740" r:id="rId8"/>
    <p:sldId id="741" r:id="rId9"/>
    <p:sldId id="743" r:id="rId10"/>
    <p:sldId id="744" r:id="rId11"/>
    <p:sldId id="745" r:id="rId12"/>
    <p:sldId id="746" r:id="rId13"/>
    <p:sldId id="747" r:id="rId14"/>
    <p:sldId id="748" r:id="rId15"/>
    <p:sldId id="749" r:id="rId16"/>
    <p:sldId id="750" r:id="rId17"/>
    <p:sldId id="751" r:id="rId18"/>
    <p:sldId id="735" r:id="rId19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53" userDrawn="1">
          <p15:clr>
            <a:srgbClr val="A4A3A4"/>
          </p15:clr>
        </p15:guide>
        <p15:guide id="2" pos="4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9966"/>
    <a:srgbClr val="D60093"/>
    <a:srgbClr val="E3261E"/>
    <a:srgbClr val="B53D5A"/>
    <a:srgbClr val="5F5F5F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591" autoAdjust="0"/>
  </p:normalViewPr>
  <p:slideViewPr>
    <p:cSldViewPr>
      <p:cViewPr varScale="1">
        <p:scale>
          <a:sx n="97" d="100"/>
          <a:sy n="97" d="100"/>
        </p:scale>
        <p:origin x="498" y="90"/>
      </p:cViewPr>
      <p:guideLst>
        <p:guide orient="horz" pos="453"/>
        <p:guide pos="4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18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7832" y="503783"/>
            <a:ext cx="7521637" cy="4620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979957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95" r:id="rId2"/>
    <p:sldLayoutId id="2147483691" r:id="rId3"/>
    <p:sldLayoutId id="2147483692" r:id="rId4"/>
    <p:sldLayoutId id="2147483694" r:id="rId5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90000">
              <a:srgbClr val="DFF4CE"/>
            </a:gs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棱台 3"/>
          <p:cNvSpPr/>
          <p:nvPr/>
        </p:nvSpPr>
        <p:spPr>
          <a:xfrm>
            <a:off x="432445" y="3722371"/>
            <a:ext cx="10801200" cy="1785933"/>
          </a:xfrm>
          <a:prstGeom prst="bevel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44000">
                <a:schemeClr val="accent1">
                  <a:lumMod val="45000"/>
                  <a:lumOff val="55000"/>
                </a:schemeClr>
              </a:gs>
              <a:gs pos="8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400" dirty="0">
                <a:solidFill>
                  <a:srgbClr val="D60093"/>
                </a:solidFill>
                <a:latin typeface="Times New Roman" panose="02020603050405020304" pitchFamily="18" charset="0"/>
                <a:ea typeface="隶书" panose="02010509060101010101" pitchFamily="49" charset="-122"/>
                <a:cs typeface="Times New Roman" panose="02020603050405020304" pitchFamily="18" charset="0"/>
              </a:rPr>
              <a:t>字词专项</a:t>
            </a:r>
            <a:endParaRPr lang="zh-CN" altLang="en-US" sz="4000" dirty="0">
              <a:solidFill>
                <a:srgbClr val="D60093"/>
              </a:solidFill>
              <a:latin typeface="Times New Roman" panose="02020603050405020304" pitchFamily="18" charset="0"/>
              <a:ea typeface="隶书" panose="02010509060101010101" pitchFamily="49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007839"/>
            <a:ext cx="10807700" cy="42288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七、根据句意和首字母提示完成单词。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1.I like beef, because it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方正书宋_GBK" panose="03000509000000000000" pitchFamily="65" charset="-122"/>
                <a:cs typeface="Times New Roman" panose="02020603050405020304" pitchFamily="18" charset="0"/>
              </a:rPr>
              <a:t>’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s </a:t>
            </a:r>
            <a:r>
              <a:rPr lang="en-US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smtClean="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___________</a:t>
            </a:r>
            <a:r>
              <a:rPr lang="en-US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2.S</a:t>
            </a:r>
            <a:r>
              <a:rPr lang="en-US" altLang="zh-CN" dirty="0" smtClean="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___________</a:t>
            </a:r>
            <a:r>
              <a:rPr lang="en-US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is 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the first day of a week. 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3.My mother isn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方正书宋_GBK" panose="03000509000000000000" pitchFamily="65" charset="-122"/>
                <a:cs typeface="Times New Roman" panose="02020603050405020304" pitchFamily="18" charset="0"/>
              </a:rPr>
              <a:t>’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t tall. She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方正书宋_GBK" panose="03000509000000000000" pitchFamily="65" charset="-122"/>
                <a:cs typeface="Times New Roman" panose="02020603050405020304" pitchFamily="18" charset="0"/>
              </a:rPr>
              <a:t>’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s </a:t>
            </a:r>
            <a:r>
              <a:rPr lang="en-US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dirty="0" smtClean="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___________</a:t>
            </a:r>
            <a:r>
              <a:rPr lang="en-US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4.Peaches and oranges are </a:t>
            </a:r>
            <a:r>
              <a:rPr lang="en-US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dirty="0" smtClean="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___________</a:t>
            </a:r>
            <a:r>
              <a:rPr lang="en-US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5.Mr Li is very old, </a:t>
            </a:r>
            <a:r>
              <a:rPr lang="en-US" altLang="zh-CN" dirty="0" err="1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 smtClean="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___________</a:t>
            </a:r>
            <a:r>
              <a:rPr lang="en-US" altLang="zh-CN" dirty="0" err="1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dirty="0" err="1" smtClean="0">
                <a:solidFill>
                  <a:srgbClr val="000000"/>
                </a:solidFill>
                <a:latin typeface="+mn-lt"/>
                <a:ea typeface="方正书宋_GBK" panose="03000509000000000000" pitchFamily="65" charset="-122"/>
                <a:cs typeface="Times New Roman" panose="02020603050405020304" pitchFamily="18" charset="0"/>
              </a:rPr>
              <a:t>’</a:t>
            </a:r>
            <a:r>
              <a:rPr lang="en-US" altLang="zh-CN" dirty="0" err="1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very active. 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6.We have no classes on the </a:t>
            </a:r>
            <a:r>
              <a:rPr lang="en-US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en-US" altLang="zh-CN" dirty="0" smtClean="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___________</a:t>
            </a:r>
            <a:r>
              <a:rPr lang="en-US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4959117" y="1641911"/>
            <a:ext cx="148470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err="1">
                <a:latin typeface="+mn-lt"/>
                <a:ea typeface="宋体" panose="02010600030101010101" pitchFamily="2" charset="-122"/>
              </a:rPr>
              <a:t>elicious</a:t>
            </a:r>
            <a:endParaRPr lang="zh-CN" altLang="en-US" dirty="0">
              <a:latin typeface="+mn-lt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57286" y="2226686"/>
            <a:ext cx="127791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err="1">
                <a:latin typeface="+mn-lt"/>
                <a:ea typeface="宋体" panose="02010600030101010101" pitchFamily="2" charset="-122"/>
              </a:rPr>
              <a:t>unday</a:t>
            </a:r>
            <a:endParaRPr lang="zh-CN" altLang="en-US" dirty="0">
              <a:latin typeface="+mn-lt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6058901" y="2826248"/>
            <a:ext cx="93647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err="1">
                <a:latin typeface="+mn-lt"/>
                <a:ea typeface="宋体" panose="02010600030101010101" pitchFamily="2" charset="-122"/>
              </a:rPr>
              <a:t>hort</a:t>
            </a:r>
            <a:endParaRPr lang="zh-CN" altLang="en-US" dirty="0">
              <a:latin typeface="+mn-lt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5223352" y="3401191"/>
            <a:ext cx="184114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err="1">
                <a:latin typeface="+mn-lt"/>
                <a:ea typeface="宋体" panose="02010600030101010101" pitchFamily="2" charset="-122"/>
              </a:rPr>
              <a:t>resh</a:t>
            </a:r>
            <a:r>
              <a:rPr lang="en-US" altLang="zh-CN" dirty="0">
                <a:latin typeface="+mn-lt"/>
                <a:ea typeface="宋体" panose="02010600030101010101" pitchFamily="2" charset="-122"/>
              </a:rPr>
              <a:t>/fruit</a:t>
            </a:r>
            <a:endParaRPr lang="zh-CN" altLang="en-US" dirty="0">
              <a:latin typeface="+mn-lt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4085189" y="3986102"/>
            <a:ext cx="54854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err="1">
                <a:latin typeface="+mn-lt"/>
                <a:ea typeface="宋体" panose="02010600030101010101" pitchFamily="2" charset="-122"/>
              </a:rPr>
              <a:t>ut</a:t>
            </a:r>
            <a:endParaRPr lang="zh-CN" altLang="en-US" dirty="0">
              <a:latin typeface="+mn-lt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5545013" y="4590580"/>
            <a:ext cx="141577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err="1">
                <a:latin typeface="+mn-lt"/>
                <a:ea typeface="宋体" panose="02010600030101010101" pitchFamily="2" charset="-122"/>
              </a:rPr>
              <a:t>eekend</a:t>
            </a:r>
            <a:endParaRPr lang="zh-CN" altLang="en-US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09320445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479411"/>
            <a:ext cx="108077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7.Today is Tuesday. Tomorrow is </a:t>
            </a:r>
            <a:r>
              <a:rPr lang="en-US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en-US" altLang="zh-CN" dirty="0" smtClean="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___________</a:t>
            </a:r>
            <a:r>
              <a:rPr lang="en-US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8.—What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方正书宋_GBK" panose="03000509000000000000" pitchFamily="65" charset="-122"/>
                <a:cs typeface="Times New Roman" panose="02020603050405020304" pitchFamily="18" charset="0"/>
              </a:rPr>
              <a:t>’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s her father </a:t>
            </a:r>
            <a:r>
              <a:rPr lang="en-US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en-US" altLang="zh-CN" dirty="0" smtClean="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___________</a:t>
            </a:r>
            <a:r>
              <a:rPr lang="en-US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? 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—He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方正书宋_GBK" panose="03000509000000000000" pitchFamily="65" charset="-122"/>
                <a:cs typeface="Times New Roman" panose="02020603050405020304" pitchFamily="18" charset="0"/>
              </a:rPr>
              <a:t>’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s hard-working. 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9.Is there a </a:t>
            </a:r>
            <a:r>
              <a:rPr lang="en-US" altLang="zh-CN" dirty="0" err="1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en-US" altLang="zh-CN" dirty="0" err="1" smtClean="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___________</a:t>
            </a:r>
            <a:r>
              <a:rPr lang="en-US" altLang="zh-CN" dirty="0" err="1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the park? 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10.Can you </a:t>
            </a:r>
            <a:r>
              <a:rPr lang="en-US" altLang="zh-CN" dirty="0" err="1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en-US" altLang="zh-CN" dirty="0" err="1" smtClean="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___________</a:t>
            </a:r>
            <a:r>
              <a:rPr lang="en-US" altLang="zh-CN" dirty="0" err="1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clothes? 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6585805" y="1532876"/>
            <a:ext cx="180369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err="1">
                <a:ea typeface="宋体" panose="02010600030101010101" pitchFamily="2" charset="-122"/>
              </a:rPr>
              <a:t>ednesday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4536901" y="2117651"/>
            <a:ext cx="70884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err="1">
                <a:ea typeface="宋体" panose="02010600030101010101" pitchFamily="2" charset="-122"/>
              </a:rPr>
              <a:t>ike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2592685" y="3299275"/>
            <a:ext cx="80021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err="1">
                <a:ea typeface="宋体" panose="02010600030101010101" pitchFamily="2" charset="-122"/>
              </a:rPr>
              <a:t>ake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2798877" y="3884050"/>
            <a:ext cx="77777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ash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446214672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007839"/>
            <a:ext cx="10807700" cy="42288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八、用所给单词的适当形式填空。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1.They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方正书宋_GBK" panose="03000509000000000000" pitchFamily="65" charset="-122"/>
                <a:cs typeface="Times New Roman" panose="02020603050405020304" pitchFamily="18" charset="0"/>
              </a:rPr>
              <a:t>’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re ________________(health) for me. 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2.Apples are________________ (I) </a:t>
            </a:r>
            <a:r>
              <a:rPr lang="en-US" altLang="zh-CN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favourite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 fruit. 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3.The hamburger is________________ (delicious). 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4.My art teacher is too ________________(strict). 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5.________________ </a:t>
            </a:r>
            <a:r>
              <a:rPr lang="en-US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(there 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be) a table in the room. 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6.I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方正书宋_GBK" panose="03000509000000000000" pitchFamily="65" charset="-122"/>
                <a:cs typeface="Times New Roman" panose="02020603050405020304" pitchFamily="18" charset="0"/>
              </a:rPr>
              <a:t>’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d like some ________________(potato) for lunch. 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2913397" y="1633200"/>
            <a:ext cx="148309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healthy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3744813" y="2210520"/>
            <a:ext cx="73129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my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4555614" y="2813840"/>
            <a:ext cx="171232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delicious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5433673" y="3413736"/>
            <a:ext cx="109677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strict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1362395" y="3988010"/>
            <a:ext cx="150849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latin typeface="+mn-lt"/>
                <a:ea typeface="宋体" panose="02010600030101010101" pitchFamily="2" charset="-122"/>
              </a:rPr>
              <a:t>There</a:t>
            </a:r>
            <a:r>
              <a:rPr lang="en-US" altLang="zh-CN" dirty="0">
                <a:latin typeface="+mn-lt"/>
                <a:cs typeface="Times New Roman" panose="02020603050405020304" pitchFamily="18" charset="0"/>
              </a:rPr>
              <a:t>’</a:t>
            </a:r>
            <a:r>
              <a:rPr lang="en-US" altLang="zh-CN" dirty="0">
                <a:latin typeface="+mn-lt"/>
                <a:ea typeface="宋体" panose="02010600030101010101" pitchFamily="2" charset="-122"/>
              </a:rPr>
              <a:t>s</a:t>
            </a:r>
            <a:endParaRPr lang="zh-CN" altLang="en-US" dirty="0">
              <a:latin typeface="+mn-lt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3859333" y="4565864"/>
            <a:ext cx="164339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potatoes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899825575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142023"/>
            <a:ext cx="10807700" cy="363791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7.—What day is it today? 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—It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方正书宋_GBK" panose="03000509000000000000" pitchFamily="65" charset="-122"/>
                <a:cs typeface="Times New Roman" panose="02020603050405020304" pitchFamily="18" charset="0"/>
              </a:rPr>
              <a:t>’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s ________________(Sun. 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的完全形式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). 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8.We have Chinese and </a:t>
            </a:r>
            <a:r>
              <a:rPr lang="en-US" altLang="zh-CN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maths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 on </a:t>
            </a:r>
            <a:r>
              <a:rPr lang="en-US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</a:t>
            </a: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Thursday). 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9.Mike ________________(have) English on Monday. 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10.It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方正书宋_GBK" panose="03000509000000000000" pitchFamily="65" charset="-122"/>
                <a:cs typeface="Times New Roman" panose="02020603050405020304" pitchFamily="18" charset="0"/>
              </a:rPr>
              <a:t>’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s ________________(sweet). It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方正书宋_GBK" panose="03000509000000000000" pitchFamily="65" charset="-122"/>
                <a:cs typeface="Times New Roman" panose="02020603050405020304" pitchFamily="18" charset="0"/>
              </a:rPr>
              <a:t>’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s my </a:t>
            </a:r>
            <a:r>
              <a:rPr lang="en-US" altLang="zh-CN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favourite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2275157" y="1766025"/>
            <a:ext cx="150554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Sunday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6543293" y="2350800"/>
            <a:ext cx="387958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Thursdays/Thursday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2736701" y="3546561"/>
            <a:ext cx="77777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has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2520677" y="4131336"/>
            <a:ext cx="114326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sweet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48017718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729639"/>
            <a:ext cx="10807700" cy="541071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九、根据句意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将所给字母组成正确的单词并填空。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1.I often wash my clothes on the ________________(d w k e </a:t>
            </a:r>
            <a:r>
              <a:rPr lang="en-US" altLang="zh-CN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 n). 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2.I have Chinese, English and </a:t>
            </a:r>
            <a:r>
              <a:rPr lang="en-US" altLang="zh-CN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maths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 on ________________(o s n d a M y). 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3.There is a ________________(p o </a:t>
            </a:r>
            <a:r>
              <a:rPr lang="en-US" altLang="zh-CN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o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 t h) on the wall. 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4.Sandwiches are my </a:t>
            </a:r>
            <a:r>
              <a:rPr lang="en-US" altLang="zh-CN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favourite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 food. They are </a:t>
            </a:r>
            <a:r>
              <a:rPr lang="en-US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____________</a:t>
            </a: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 c d u e l </a:t>
            </a:r>
            <a:r>
              <a:rPr lang="en-US" altLang="zh-CN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 o s). 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5.Amy likes ice cream. It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方正书宋_GBK" panose="03000509000000000000" pitchFamily="65" charset="-122"/>
                <a:cs typeface="Times New Roman" panose="02020603050405020304" pitchFamily="18" charset="0"/>
              </a:rPr>
              <a:t>’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s ________________(e s w e t). 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6798645" y="1359168"/>
            <a:ext cx="171232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weekend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7993285" y="2520007"/>
            <a:ext cx="180369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Mondays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3494374" y="3681967"/>
            <a:ext cx="118654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photo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8818053" y="4300543"/>
            <a:ext cx="171232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delicious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6101413" y="5475003"/>
            <a:ext cx="114326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sweet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007398539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880023"/>
            <a:ext cx="6066084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十、根据句意及图片提示填空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。</a:t>
            </a:r>
            <a:r>
              <a:rPr lang="en-US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4" name="QE5KRG77.eps" descr="id:2147490695;FounderCES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1950" y="1686877"/>
            <a:ext cx="10807700" cy="37362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7861930"/>
      </p:ext>
    </p:extLst>
  </p:cSld>
  <p:clrMapOvr>
    <a:masterClrMapping/>
  </p:clrMapOvr>
  <p:transition spd="slow">
    <p:comb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955495"/>
            <a:ext cx="10807700" cy="42288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1.Liu Ming is ________________the big tree.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2.The cat is ________________the desk.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3.The basketball is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______________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 door. Can you see it?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4.Look! There is a bridge ________________the river.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5.—Where is the monkey?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—It’s ________________the trees.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6.The rabbit is ________________the box.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744813" y="1007033"/>
            <a:ext cx="123303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under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3374941" y="1594186"/>
            <a:ext cx="127951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beside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4408696" y="2188793"/>
            <a:ext cx="139172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behind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5515517" y="2773568"/>
            <a:ext cx="210025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above/over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2176200" y="3942983"/>
            <a:ext cx="162095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between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3694129" y="4527758"/>
            <a:ext cx="195335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in front of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946420631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729639"/>
            <a:ext cx="5458546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十一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、</a:t>
            </a:r>
            <a:r>
              <a:rPr lang="zh-CN" altLang="en-US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阅读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短文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选词填空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。</a:t>
            </a:r>
            <a:r>
              <a:rPr lang="en-US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61950" y="1492231"/>
            <a:ext cx="10807700" cy="626710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wash my clothes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beef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quiet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Monday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student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361950" y="2241178"/>
            <a:ext cx="10807700" cy="3637919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7200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Hello! I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方正书宋_GBK" panose="03000509000000000000" pitchFamily="65" charset="-122"/>
                <a:cs typeface="Times New Roman" panose="02020603050405020304" pitchFamily="18" charset="0"/>
              </a:rPr>
              <a:t>’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m Lucy. I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方正书宋_GBK" panose="03000509000000000000" pitchFamily="65" charset="-122"/>
                <a:cs typeface="Times New Roman" panose="02020603050405020304" pitchFamily="18" charset="0"/>
              </a:rPr>
              <a:t>’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m a 1</a:t>
            </a:r>
            <a:r>
              <a:rPr lang="en-US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._____________. 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方正书宋_GBK" panose="03000509000000000000" pitchFamily="65" charset="-122"/>
                <a:cs typeface="Times New Roman" panose="02020603050405020304" pitchFamily="18" charset="0"/>
              </a:rPr>
              <a:t>’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m a 2</a:t>
            </a:r>
            <a:r>
              <a:rPr lang="en-US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.___________ 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girl. I go to school from 3. ________________ to Friday. I like Chinese class and English class. I often 4.________________ and read books on the weekend. My </a:t>
            </a:r>
            <a:r>
              <a:rPr lang="en-US" altLang="zh-CN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favourite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 food is 5.________________. I like chicken, too. How about you? 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5977061" y="2301920"/>
            <a:ext cx="148309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student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1244197" y="2868152"/>
            <a:ext cx="107273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quiet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8281317" y="2871651"/>
            <a:ext cx="164339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Monday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829020" y="4031860"/>
            <a:ext cx="303480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wash my clothes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4661253" y="4639798"/>
            <a:ext cx="91403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beef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192169914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7" grpId="0"/>
      <p:bldP spid="8" grpId="0"/>
      <p:bldP spid="9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880717" y="1295871"/>
            <a:ext cx="5400600" cy="2800767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348215"/>
            <a:ext cx="10807700" cy="363791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一、选出下列各组单词画线部分发音不同的一项。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)1.A.bab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y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B.happ</a:t>
            </a:r>
            <a:r>
              <a:rPr lang="en-US" altLang="zh-CN" u="sng" dirty="0" err="1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y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C.sh</a:t>
            </a:r>
            <a:r>
              <a:rPr lang="en-US" altLang="zh-CN" u="sng" dirty="0" err="1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y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)2.A.t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ea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B.br</a:t>
            </a:r>
            <a:r>
              <a:rPr lang="en-US" altLang="zh-CN" u="sng" dirty="0" err="1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ea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</a:t>
            </a:r>
            <a:r>
              <a:rPr lang="en-US" altLang="zh-CN" u="sng" dirty="0" err="1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ea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)3.A.w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ow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B.wind</a:t>
            </a:r>
            <a:r>
              <a:rPr lang="en-US" altLang="zh-CN" u="sng" dirty="0" err="1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ow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C.yell</a:t>
            </a:r>
            <a:r>
              <a:rPr lang="en-US" altLang="zh-CN" u="sng" dirty="0" err="1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ow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)4.A.ball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oo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B.b</a:t>
            </a:r>
            <a:r>
              <a:rPr lang="en-US" altLang="zh-CN" u="sng" dirty="0" err="1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oo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k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C.g</a:t>
            </a:r>
            <a:r>
              <a:rPr lang="en-US" altLang="zh-CN" u="sng" dirty="0" err="1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oo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)5.A.cl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ver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B.h</a:t>
            </a:r>
            <a:r>
              <a:rPr lang="en-US" altLang="zh-CN" u="sng" dirty="0" err="1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lpful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C.danc</a:t>
            </a:r>
            <a:r>
              <a:rPr lang="en-US" altLang="zh-CN" u="sng" dirty="0" err="1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762989" y="2006119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C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762989" y="2591232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762989" y="3181017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762989" y="3775812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762989" y="4351662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C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089679"/>
            <a:ext cx="10807700" cy="417229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二、读一读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判断下列各组单词画线部分发音是否相同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相同的写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“T”,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不同的写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“F”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)1.A.p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ai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nt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B.w</a:t>
            </a:r>
            <a:r>
              <a:rPr lang="en-US" altLang="zh-CN" u="sng" dirty="0" err="1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ai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C.r</a:t>
            </a:r>
            <a:r>
              <a:rPr lang="en-US" altLang="zh-CN" u="sng" dirty="0" err="1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ai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ny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)2.A.b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ee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B.b</a:t>
            </a:r>
            <a:r>
              <a:rPr lang="en-US" altLang="zh-CN" u="sng" dirty="0" err="1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ee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C.sh</a:t>
            </a:r>
            <a:r>
              <a:rPr lang="en-US" altLang="zh-CN" u="sng" dirty="0" err="1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ee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)3.A.wh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y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B.part</a:t>
            </a:r>
            <a:r>
              <a:rPr lang="en-US" altLang="zh-CN" u="sng" dirty="0" err="1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y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C.wind</a:t>
            </a:r>
            <a:r>
              <a:rPr lang="en-US" altLang="zh-CN" u="sng" dirty="0" err="1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y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)4.A.m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ke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B.c</a:t>
            </a:r>
            <a:r>
              <a:rPr lang="en-US" altLang="zh-CN" u="sng" dirty="0" err="1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ke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C.c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)5.A.l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oo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k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B.f</a:t>
            </a:r>
            <a:r>
              <a:rPr lang="en-US" altLang="zh-CN" u="sng" dirty="0" err="1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oo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C.c</a:t>
            </a:r>
            <a:r>
              <a:rPr lang="en-US" altLang="zh-CN" u="sng" dirty="0" err="1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oo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k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762989" y="2336663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T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762989" y="2921776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T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762989" y="3511561"/>
            <a:ext cx="43473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F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762989" y="4106356"/>
            <a:ext cx="43473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F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762989" y="4682206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T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423147721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305703"/>
            <a:ext cx="10807700" cy="358136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三、选出下列各组不同类的单词。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)1.A.lake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B.river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C.bread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)2.A.Monday	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B.Friday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C.weekend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)3.A.shy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B.teacher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C.polite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)4.A.eat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B.salad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C.hamburger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)5.A.grass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B.on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C.flower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762989" y="1953775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C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762989" y="2538888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C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762989" y="3128673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762989" y="3723468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762989" y="4299318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442560006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627637"/>
            <a:ext cx="10807700" cy="299043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)6.A.sing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B.song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C.dance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)7.A.above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B.where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C.behind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)8.A.village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B.are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C.is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)9.A.swim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B.play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C.cartoon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)10.A.today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B.Tuesday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C.tomorrow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762989" y="1695239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762989" y="2280352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762989" y="2870137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762989" y="3464932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C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762989" y="4040782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522871317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330360"/>
            <a:ext cx="10807700" cy="363791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四、按要求写出下列单词的正确形式。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1.sandwich(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复数形式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___________ </a:t>
            </a: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2.beautiful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同义词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___________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3.be(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第三人称单数形式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___________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4.old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年老的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反义词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___________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5.help(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形容词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___________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4320877" y="1973439"/>
            <a:ext cx="216918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sandwiches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4176861" y="2550759"/>
            <a:ext cx="124803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pretty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5536410" y="3149319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is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4695969" y="3706664"/>
            <a:ext cx="125547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young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3302933" y="4287626"/>
            <a:ext cx="141417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helpful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988785473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583903"/>
            <a:ext cx="10807700" cy="299043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6.water(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复数形式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___________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7.sea(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同音词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___________</a:t>
            </a:r>
            <a:endParaRPr lang="en-US" altLang="zh-CN" dirty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8.he(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形容词性物主代词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___________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9.thin(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反义词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___________</a:t>
            </a:r>
            <a:endParaRPr lang="en-US" altLang="zh-CN" dirty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10.I(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宾格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___________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4104853" y="1647200"/>
            <a:ext cx="118814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water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3419764" y="2231975"/>
            <a:ext cx="71045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see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5422597" y="2817871"/>
            <a:ext cx="68640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his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3044397" y="3394071"/>
            <a:ext cx="188602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fat/strong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2819941" y="3978846"/>
            <a:ext cx="70884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me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078125110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728970"/>
            <a:ext cx="4634602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五、看图片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补全短语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。</a:t>
            </a:r>
            <a:r>
              <a:rPr lang="en-US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861" y="1494390"/>
            <a:ext cx="11162350" cy="4380497"/>
          </a:xfrm>
          <a:prstGeom prst="rect">
            <a:avLst/>
          </a:prstGeom>
        </p:spPr>
      </p:pic>
      <p:sp>
        <p:nvSpPr>
          <p:cNvPr id="12" name="矩形 11"/>
          <p:cNvSpPr/>
          <p:nvPr/>
        </p:nvSpPr>
        <p:spPr>
          <a:xfrm>
            <a:off x="1296541" y="3043728"/>
            <a:ext cx="109677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draw</a:t>
            </a:r>
            <a:endParaRPr lang="zh-CN" altLang="en-US" dirty="0"/>
          </a:p>
        </p:txBody>
      </p:sp>
      <p:sp>
        <p:nvSpPr>
          <p:cNvPr id="13" name="矩形 12"/>
          <p:cNvSpPr/>
          <p:nvPr/>
        </p:nvSpPr>
        <p:spPr>
          <a:xfrm>
            <a:off x="7911445" y="3087360"/>
            <a:ext cx="205376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homework</a:t>
            </a:r>
            <a:endParaRPr lang="zh-CN" altLang="en-US" dirty="0"/>
          </a:p>
        </p:txBody>
      </p:sp>
      <p:sp>
        <p:nvSpPr>
          <p:cNvPr id="14" name="矩形 13"/>
          <p:cNvSpPr/>
          <p:nvPr/>
        </p:nvSpPr>
        <p:spPr>
          <a:xfrm>
            <a:off x="930233" y="5290112"/>
            <a:ext cx="89159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sing</a:t>
            </a:r>
            <a:endParaRPr lang="zh-CN" altLang="en-US" dirty="0"/>
          </a:p>
        </p:txBody>
      </p:sp>
      <p:sp>
        <p:nvSpPr>
          <p:cNvPr id="15" name="矩形 14"/>
          <p:cNvSpPr/>
          <p:nvPr/>
        </p:nvSpPr>
        <p:spPr>
          <a:xfrm>
            <a:off x="4340742" y="5280280"/>
            <a:ext cx="98296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song</a:t>
            </a:r>
            <a:endParaRPr lang="zh-CN" altLang="en-US" dirty="0"/>
          </a:p>
        </p:txBody>
      </p:sp>
      <p:sp>
        <p:nvSpPr>
          <p:cNvPr id="16" name="矩形 15"/>
          <p:cNvSpPr/>
          <p:nvPr/>
        </p:nvSpPr>
        <p:spPr>
          <a:xfrm>
            <a:off x="7901613" y="5194209"/>
            <a:ext cx="127951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beside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53931558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  <p:bldP spid="15" grpId="0"/>
      <p:bldP spid="1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>
            <a:spLocks noChangeAspect="1"/>
          </p:cNvSpPr>
          <p:nvPr/>
        </p:nvSpPr>
        <p:spPr>
          <a:xfrm>
            <a:off x="361950" y="811479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六、读句子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选择相应的图片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将其序号填入题前括号里。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en-US" altLang="zh-CN" dirty="0">
              <a:solidFill>
                <a:srgbClr val="000000"/>
              </a:solidFill>
              <a:latin typeface="+mn-lt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en-US" altLang="zh-CN" dirty="0" smtClean="0">
              <a:solidFill>
                <a:srgbClr val="000000"/>
              </a:solidFill>
              <a:latin typeface="+mn-lt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)1.Happy birthday, Tom!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)2.I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方正书宋_GBK" panose="03000509000000000000" pitchFamily="65" charset="-122"/>
                <a:cs typeface="Times New Roman" panose="02020603050405020304" pitchFamily="18" charset="0"/>
              </a:rPr>
              <a:t>’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d like some tea.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)3.I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方正书宋_GBK" panose="03000509000000000000" pitchFamily="65" charset="-122"/>
                <a:cs typeface="Times New Roman" panose="02020603050405020304" pitchFamily="18" charset="0"/>
              </a:rPr>
              <a:t>’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d like noodles.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)4.There are two </a:t>
            </a:r>
            <a:r>
              <a:rPr lang="en-US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plants in 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her room.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)5.The boy is </a:t>
            </a:r>
            <a:r>
              <a:rPr lang="en-US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under 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the desk.</a:t>
            </a:r>
            <a:endParaRPr lang="zh-CN" altLang="zh-CN" dirty="0">
              <a:solidFill>
                <a:srgbClr val="000000"/>
              </a:solidFill>
              <a:effectLst/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9" name="QE5KRG76.eps" descr="id:2147490688;FounderCES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0876" y="1502675"/>
            <a:ext cx="10489848" cy="1063397"/>
          </a:xfrm>
          <a:prstGeom prst="rect">
            <a:avLst/>
          </a:prstGeom>
        </p:spPr>
      </p:pic>
      <p:sp>
        <p:nvSpPr>
          <p:cNvPr id="17" name="矩形 16"/>
          <p:cNvSpPr/>
          <p:nvPr/>
        </p:nvSpPr>
        <p:spPr>
          <a:xfrm>
            <a:off x="762989" y="2624414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  <p:sp>
        <p:nvSpPr>
          <p:cNvPr id="18" name="矩形 17"/>
          <p:cNvSpPr/>
          <p:nvPr/>
        </p:nvSpPr>
        <p:spPr>
          <a:xfrm>
            <a:off x="762989" y="3229974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D</a:t>
            </a:r>
            <a:endParaRPr lang="zh-CN" altLang="en-US" dirty="0"/>
          </a:p>
        </p:txBody>
      </p:sp>
      <p:sp>
        <p:nvSpPr>
          <p:cNvPr id="19" name="矩形 18"/>
          <p:cNvSpPr/>
          <p:nvPr/>
        </p:nvSpPr>
        <p:spPr>
          <a:xfrm>
            <a:off x="762989" y="3796206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  <p:sp>
        <p:nvSpPr>
          <p:cNvPr id="20" name="矩形 19"/>
          <p:cNvSpPr/>
          <p:nvPr/>
        </p:nvSpPr>
        <p:spPr>
          <a:xfrm>
            <a:off x="762989" y="4385286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E</a:t>
            </a:r>
            <a:endParaRPr lang="zh-CN" altLang="en-US" dirty="0"/>
          </a:p>
        </p:txBody>
      </p:sp>
      <p:sp>
        <p:nvSpPr>
          <p:cNvPr id="21" name="矩形 20"/>
          <p:cNvSpPr/>
          <p:nvPr/>
        </p:nvSpPr>
        <p:spPr>
          <a:xfrm>
            <a:off x="762989" y="4997775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C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015993101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  <p:bldP spid="19" grpId="0"/>
      <p:bldP spid="20" grpId="0"/>
      <p:bldP spid="21" grpId="0"/>
    </p:bld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家庭作业(1)</Template>
  <TotalTime>39</TotalTime>
  <Words>427</Words>
  <Application>Microsoft Office PowerPoint</Application>
  <PresentationFormat>自定义</PresentationFormat>
  <Paragraphs>166</Paragraphs>
  <Slides>18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18</vt:i4>
      </vt:variant>
    </vt:vector>
  </HeadingPairs>
  <TitlesOfParts>
    <vt:vector size="27" baseType="lpstr">
      <vt:lpstr>NEU-BZ-S92</vt:lpstr>
      <vt:lpstr>方正书宋_GBK</vt:lpstr>
      <vt:lpstr>黑体</vt:lpstr>
      <vt:lpstr>隶书</vt:lpstr>
      <vt:lpstr>宋体</vt:lpstr>
      <vt:lpstr>Arial</vt:lpstr>
      <vt:lpstr>Calibri</vt:lpstr>
      <vt:lpstr>Times New Roman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ITSK.com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SkyUser</dc:creator>
  <cp:lastModifiedBy>SkyUser</cp:lastModifiedBy>
  <cp:revision>32</cp:revision>
  <dcterms:created xsi:type="dcterms:W3CDTF">2020-08-31T00:26:23Z</dcterms:created>
  <dcterms:modified xsi:type="dcterms:W3CDTF">2024-09-18T01:07:36Z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