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1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My classroom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A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spell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61950" y="944079"/>
            <a:ext cx="10807700" cy="4168216"/>
            <a:chOff x="361950" y="944079"/>
            <a:chExt cx="10807700" cy="4168216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944079"/>
              <a:ext cx="10807700" cy="121764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一、判断各组单词画线部分发音是否一致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一致的写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“T”,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不一致的写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“F”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d14.eps" descr="id:2147489320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432445" y="2271829"/>
              <a:ext cx="10737205" cy="2840466"/>
            </a:xfrm>
            <a:prstGeom prst="rect">
              <a:avLst/>
            </a:prstGeom>
          </p:spPr>
        </p:pic>
      </p:grpSp>
      <p:sp>
        <p:nvSpPr>
          <p:cNvPr id="6" name="矩形 5"/>
          <p:cNvSpPr/>
          <p:nvPr/>
        </p:nvSpPr>
        <p:spPr>
          <a:xfrm>
            <a:off x="1902101" y="3107287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784513" y="3107287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700624" y="316807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925968" y="4637629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5805250" y="463792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9693117" y="464910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71980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二、将下列单词按字母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的发音规律进行分类。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只填序号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1.hand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2.name: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664693" y="4858506"/>
            <a:ext cx="1993623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B D E F G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716843" y="5472777"/>
            <a:ext cx="184999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A C H I J</a:t>
            </a:r>
            <a:endParaRPr lang="zh-CN" altLang="en-US" dirty="0"/>
          </a:p>
        </p:txBody>
      </p:sp>
      <p:pic>
        <p:nvPicPr>
          <p:cNvPr id="10" name="ZE4KRG09.eps" descr="id:21474882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56781" y="1359001"/>
            <a:ext cx="4431920" cy="3361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361950" y="984940"/>
            <a:ext cx="10807700" cy="4634607"/>
            <a:chOff x="361950" y="719807"/>
            <a:chExt cx="10807700" cy="4634607"/>
          </a:xfrm>
        </p:grpSpPr>
        <p:grpSp>
          <p:nvGrpSpPr>
            <p:cNvPr id="16" name="组合 15"/>
            <p:cNvGrpSpPr/>
            <p:nvPr/>
          </p:nvGrpSpPr>
          <p:grpSpPr>
            <a:xfrm>
              <a:off x="361950" y="719807"/>
              <a:ext cx="10807700" cy="4467609"/>
              <a:chOff x="361950" y="719807"/>
              <a:chExt cx="10807700" cy="4467609"/>
            </a:xfrm>
          </p:grpSpPr>
          <p:sp>
            <p:nvSpPr>
              <p:cNvPr id="8" name="矩形 7"/>
              <p:cNvSpPr>
                <a:spLocks noChangeAspect="1"/>
              </p:cNvSpPr>
              <p:nvPr/>
            </p:nvSpPr>
            <p:spPr>
              <a:xfrm>
                <a:off x="361950" y="719807"/>
                <a:ext cx="10807700" cy="62671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三、看图片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zh-CN" altLang="zh-CN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选择正确的单词补全句子。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矩形 8"/>
              <p:cNvSpPr>
                <a:spLocks noChangeAspect="1"/>
              </p:cNvSpPr>
              <p:nvPr/>
            </p:nvSpPr>
            <p:spPr>
              <a:xfrm>
                <a:off x="3317607" y="1359478"/>
                <a:ext cx="4604722" cy="64434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picture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cake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cat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cap</a:t>
                </a:r>
                <a:endParaRPr lang="zh-CN" altLang="zh-CN" dirty="0">
                  <a:solidFill>
                    <a:srgbClr val="000000"/>
                  </a:solidFill>
                  <a:latin typeface="NEU-BZ-S92" panose="02020503000000020003" pitchFamily="18" charset="-122"/>
                  <a:ea typeface="NEU-BZ-S92" panose="02020503000000020003" pitchFamily="18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矩形 9"/>
              <p:cNvSpPr>
                <a:spLocks noChangeAspect="1"/>
              </p:cNvSpPr>
              <p:nvPr/>
            </p:nvSpPr>
            <p:spPr>
              <a:xfrm>
                <a:off x="361950" y="2112029"/>
                <a:ext cx="10807700" cy="304698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1.This is my     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. </a:t>
                </a:r>
                <a:endParaRPr lang="zh-CN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2.Look! 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It</a:t>
                </a:r>
                <a:r>
                  <a:rPr lang="en-US" altLang="zh-CN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'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s a           </a:t>
                </a:r>
                <a:r>
                  <a:rPr lang="en-US" altLang="zh-CN" dirty="0" smtClean="0">
                    <a:solidFill>
                      <a:srgbClr val="000000"/>
                    </a:solidFill>
                    <a:latin typeface="NEU-BZ-S9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         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 </a:t>
                </a:r>
                <a:endParaRPr lang="zh-CN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3.Thiat 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is my 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</a:t>
                </a:r>
                <a:r>
                  <a:rPr lang="en-US" altLang="zh-CN" dirty="0" smtClean="0">
                    <a:solidFill>
                      <a:srgbClr val="000000"/>
                    </a:solidFill>
                    <a:latin typeface="NEU-BZ-S9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        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 </a:t>
                </a:r>
                <a:endParaRPr lang="zh-CN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4.It</a:t>
                </a:r>
                <a:r>
                  <a:rPr lang="en-US" altLang="zh-CN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'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s 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a big </a:t>
                </a:r>
                <a:r>
                  <a:rPr lang="en-US" altLang="zh-CN" dirty="0">
                    <a:solidFill>
                      <a:srgbClr val="000000"/>
                    </a:solidFill>
                    <a:latin typeface="NEU-BZ-S9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 smtClean="0">
                    <a:solidFill>
                      <a:srgbClr val="000000"/>
                    </a:solidFill>
                    <a:latin typeface="NEU-BZ-S9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                 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 </a:t>
                </a:r>
                <a:endParaRPr lang="zh-CN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645392" y="2159967"/>
                <a:ext cx="1523810" cy="742857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240757" y="2922559"/>
                <a:ext cx="1523810" cy="742857"/>
              </a:xfrm>
              <a:prstGeom prst="rect">
                <a:avLst/>
              </a:prstGeom>
            </p:spPr>
          </p:pic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941083" y="3681967"/>
                <a:ext cx="1523810" cy="742857"/>
              </a:xfrm>
              <a:prstGeom prst="rect">
                <a:avLst/>
              </a:prstGeom>
            </p:spPr>
          </p:pic>
          <p:pic>
            <p:nvPicPr>
              <p:cNvPr id="14" name="图片 1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664693" y="4444559"/>
                <a:ext cx="1523810" cy="742857"/>
              </a:xfrm>
              <a:prstGeom prst="rect">
                <a:avLst/>
              </a:prstGeom>
            </p:spPr>
          </p:pic>
        </p:grpSp>
        <p:pic>
          <p:nvPicPr>
            <p:cNvPr id="17" name="20zrg81.eps" descr="id:2147489356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4894069" y="2087959"/>
              <a:ext cx="1040378" cy="760193"/>
            </a:xfrm>
            <a:prstGeom prst="rect">
              <a:avLst/>
            </a:prstGeom>
          </p:spPr>
        </p:pic>
        <p:pic>
          <p:nvPicPr>
            <p:cNvPr id="20" name="D19.eps" descr="id:2147489401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4611712" y="4486709"/>
              <a:ext cx="802546" cy="867705"/>
            </a:xfrm>
            <a:prstGeom prst="rect">
              <a:avLst/>
            </a:prstGeom>
          </p:spPr>
        </p:pic>
      </p:grpSp>
      <p:sp>
        <p:nvSpPr>
          <p:cNvPr id="23" name="矩形 22"/>
          <p:cNvSpPr/>
          <p:nvPr/>
        </p:nvSpPr>
        <p:spPr>
          <a:xfrm>
            <a:off x="3038365" y="2473348"/>
            <a:ext cx="800219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cap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3533796" y="3229028"/>
            <a:ext cx="70884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cat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2964077" y="3968655"/>
            <a:ext cx="1430776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picture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2957715" y="4766018"/>
            <a:ext cx="982961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cake</a:t>
            </a:r>
            <a:endParaRPr lang="zh-CN" altLang="en-US" dirty="0"/>
          </a:p>
        </p:txBody>
      </p:sp>
      <p:pic>
        <p:nvPicPr>
          <p:cNvPr id="21" name="KE4KRG11.eps" descr="id:214748831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057606" y="3104783"/>
            <a:ext cx="562362" cy="793436"/>
          </a:xfrm>
          <a:prstGeom prst="rect">
            <a:avLst/>
          </a:prstGeom>
        </p:spPr>
      </p:pic>
      <p:pic>
        <p:nvPicPr>
          <p:cNvPr id="28" name="ZE4KRG12.eps" descr="id:2147488334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4848373" y="3986330"/>
            <a:ext cx="565885" cy="703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178</TotalTime>
  <Words>123</Words>
  <Application>Microsoft Office PowerPoint</Application>
  <PresentationFormat>自定义</PresentationFormat>
  <Paragraphs>41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19</cp:revision>
  <dcterms:created xsi:type="dcterms:W3CDTF">2020-08-17T02:46:32Z</dcterms:created>
  <dcterms:modified xsi:type="dcterms:W3CDTF">2024-09-18T01:48:20Z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