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6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6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Meet my family!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>
                <a:solidFill>
                  <a:srgbClr val="D60093"/>
                </a:solidFill>
              </a:rPr>
              <a:t>　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spell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一、选出每组单词中画线部分发音不同的一项。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pple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)3.A.fr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dge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207875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67086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330987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955483"/>
            <a:ext cx="10807700" cy="2490605"/>
            <a:chOff x="361950" y="772151"/>
            <a:chExt cx="10807700" cy="2490605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72151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二、将下列单词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按画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线部分的发音规律进行分类。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436550"/>
              <a:ext cx="10807700" cy="182620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</a:t>
              </a:r>
              <a:r>
                <a:rPr lang="en-US" altLang="zh-CN" u="sng" dirty="0" err="1">
                  <a:solidFill>
                    <a:schemeClr val="tx1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ce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B.j</a:t>
              </a:r>
              <a:r>
                <a:rPr lang="en-US" altLang="zh-CN" u="sng" dirty="0" err="1">
                  <a:solidFill>
                    <a:schemeClr val="tx1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o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C.n</a:t>
              </a:r>
              <a:r>
                <a:rPr lang="en-US" altLang="zh-CN" u="sng" dirty="0" err="1">
                  <a:solidFill>
                    <a:schemeClr val="tx1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o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se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D.b</a:t>
              </a:r>
              <a:r>
                <a:rPr lang="en-US" altLang="zh-CN" u="sng" dirty="0" err="1">
                  <a:solidFill>
                    <a:schemeClr val="tx1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o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dy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E.c</a:t>
              </a:r>
              <a:r>
                <a:rPr lang="en-US" altLang="zh-CN" u="sng" dirty="0" err="1">
                  <a:solidFill>
                    <a:schemeClr val="tx1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u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F.b</a:t>
              </a:r>
              <a:r>
                <a:rPr lang="en-US" altLang="zh-CN" u="sng" dirty="0" err="1">
                  <a:solidFill>
                    <a:schemeClr val="tx1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o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x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G.comp</a:t>
              </a:r>
              <a:r>
                <a:rPr lang="en-US" altLang="zh-CN" u="sng" dirty="0" err="1">
                  <a:solidFill>
                    <a:schemeClr val="tx1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u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ter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H.n</a:t>
              </a:r>
              <a:r>
                <a:rPr lang="en-US" altLang="zh-CN" u="sng" dirty="0" err="1">
                  <a:solidFill>
                    <a:schemeClr val="tx1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ce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I.p</a:t>
              </a:r>
              <a:r>
                <a:rPr lang="en-US" altLang="zh-CN" u="sng" dirty="0" err="1">
                  <a:solidFill>
                    <a:schemeClr val="tx1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u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pil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J.f</a:t>
              </a:r>
              <a:r>
                <a:rPr lang="en-US" altLang="zh-CN" u="sng" dirty="0" err="1">
                  <a:solidFill>
                    <a:schemeClr val="tx1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u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K.h</a:t>
              </a:r>
              <a:r>
                <a:rPr lang="en-US" altLang="zh-CN" u="sng" dirty="0" err="1">
                  <a:solidFill>
                    <a:schemeClr val="tx1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o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me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L.h</a:t>
              </a:r>
              <a:r>
                <a:rPr lang="en-US" altLang="zh-CN" u="sng" dirty="0" err="1">
                  <a:solidFill>
                    <a:schemeClr val="tx1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M.d</a:t>
              </a:r>
              <a:r>
                <a:rPr lang="en-US" altLang="zh-CN" u="sng" dirty="0" err="1">
                  <a:solidFill>
                    <a:schemeClr val="tx1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u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ck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N.J</a:t>
              </a:r>
              <a:r>
                <a:rPr lang="en-US" altLang="zh-CN" u="sng" dirty="0" err="1">
                  <a:solidFill>
                    <a:schemeClr val="tx1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o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nes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O.m</a:t>
              </a:r>
              <a:r>
                <a:rPr lang="en-US" altLang="zh-CN" u="sng" dirty="0" err="1">
                  <a:solidFill>
                    <a:schemeClr val="tx1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lk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P.c</a:t>
              </a:r>
              <a:r>
                <a:rPr lang="en-US" altLang="zh-CN" u="sng" dirty="0" err="1">
                  <a:solidFill>
                    <a:schemeClr val="tx1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u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te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Q.r</a:t>
              </a:r>
              <a:r>
                <a:rPr lang="en-US" altLang="zh-CN" u="sng" dirty="0" err="1">
                  <a:solidFill>
                    <a:schemeClr val="tx1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ce</a:t>
              </a:r>
              <a:r>
                <a:rPr lang="zh-CN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R.s</a:t>
              </a:r>
              <a:r>
                <a:rPr lang="en-US" altLang="zh-CN" u="sng" dirty="0" err="1">
                  <a:solidFill>
                    <a:schemeClr val="tx1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 err="1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x</a:t>
              </a:r>
              <a:endPara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361950" y="351828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1.l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2.p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chemeClr val="tx1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3.C</a:t>
            </a: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4.l</a:t>
            </a: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chemeClr val="tx1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</a:t>
            </a: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6.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800597" y="3502759"/>
            <a:ext cx="140435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 H </a:t>
            </a:r>
            <a:r>
              <a:rPr lang="en-US" altLang="zh-CN" dirty="0" smtClean="0">
                <a:ea typeface="宋体" panose="02010600030101010101" pitchFamily="2" charset="-122"/>
              </a:rPr>
              <a:t>Q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193085" y="3512591"/>
            <a:ext cx="13594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L O </a:t>
            </a:r>
            <a:r>
              <a:rPr lang="en-US" altLang="zh-CN" dirty="0" smtClean="0">
                <a:ea typeface="宋体" panose="02010600030101010101" pitchFamily="2" charset="-122"/>
              </a:rPr>
              <a:t>R 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944613" y="4100655"/>
            <a:ext cx="140455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C K </a:t>
            </a:r>
            <a:r>
              <a:rPr lang="en-US" altLang="zh-CN" dirty="0" smtClean="0">
                <a:ea typeface="宋体" panose="02010600030101010101" pitchFamily="2" charset="-122"/>
              </a:rPr>
              <a:t>N 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193085" y="4100665"/>
            <a:ext cx="12979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B D </a:t>
            </a:r>
            <a:r>
              <a:rPr lang="en-US" altLang="zh-CN" dirty="0" smtClean="0">
                <a:ea typeface="宋体" panose="02010600030101010101" pitchFamily="2" charset="-122"/>
              </a:rPr>
              <a:t>F 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147409" y="4684277"/>
            <a:ext cx="135966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E J </a:t>
            </a:r>
            <a:r>
              <a:rPr lang="en-US" altLang="zh-CN" dirty="0" smtClean="0">
                <a:ea typeface="宋体" panose="02010600030101010101" pitchFamily="2" charset="-122"/>
              </a:rPr>
              <a:t>M 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196990" y="4693324"/>
            <a:ext cx="119917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G I </a:t>
            </a:r>
            <a:r>
              <a:rPr lang="en-US" altLang="zh-CN" dirty="0" smtClean="0">
                <a:ea typeface="宋体" panose="02010600030101010101" pitchFamily="2" charset="-122"/>
              </a:rPr>
              <a:t>P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61950" y="742292"/>
            <a:ext cx="10807700" cy="5199044"/>
            <a:chOff x="361950" y="729639"/>
            <a:chExt cx="10807700" cy="5199044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29639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选择正确的单词补全句子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3244361" y="1374392"/>
              <a:ext cx="4054315" cy="6832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dog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six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bag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nose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/>
            <p:cNvSpPr>
              <a:spLocks noChangeAspect="1"/>
            </p:cNvSpPr>
            <p:nvPr/>
          </p:nvSpPr>
          <p:spPr>
            <a:xfrm>
              <a:off x="361950" y="2089181"/>
              <a:ext cx="10807700" cy="378565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1.What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colour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is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</a:t>
              </a:r>
              <a:r>
                <a:rPr lang="en-US" altLang="zh-CN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2.My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family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has </a:t>
              </a:r>
              <a:r>
                <a:rPr lang="en-US" altLang="zh-CN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people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3.The </a:t>
              </a:r>
              <a:r>
                <a:rPr lang="en-US" altLang="zh-CN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very cute. 	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4.Look! This is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my </a:t>
              </a:r>
              <a:r>
                <a:rPr lang="en-US" altLang="zh-CN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N69.eps" descr="id:214749288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650024" y="2125803"/>
              <a:ext cx="791860" cy="810275"/>
            </a:xfrm>
            <a:prstGeom prst="rect">
              <a:avLst/>
            </a:prstGeom>
          </p:spPr>
        </p:pic>
        <p:pic>
          <p:nvPicPr>
            <p:cNvPr id="14" name="N72.eps" descr="id:2147492930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6290792" y="5295400"/>
              <a:ext cx="776514" cy="633283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95247" y="2194533"/>
              <a:ext cx="1523810" cy="742857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84773" y="3566169"/>
              <a:ext cx="1523810" cy="742857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64642" y="4208352"/>
              <a:ext cx="1523810" cy="742857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43069" y="5172548"/>
              <a:ext cx="1523810" cy="742857"/>
            </a:xfrm>
            <a:prstGeom prst="rect">
              <a:avLst/>
            </a:prstGeom>
          </p:spPr>
        </p:pic>
      </p:grpSp>
      <p:sp>
        <p:nvSpPr>
          <p:cNvPr id="4" name="矩形 3"/>
          <p:cNvSpPr/>
          <p:nvPr/>
        </p:nvSpPr>
        <p:spPr>
          <a:xfrm>
            <a:off x="4708708" y="2251207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bag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727600" y="3602577"/>
            <a:ext cx="6639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six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912187" y="4237720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090713" y="5213892"/>
            <a:ext cx="960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nose</a:t>
            </a:r>
            <a:endParaRPr lang="zh-CN" altLang="en-US" dirty="0"/>
          </a:p>
        </p:txBody>
      </p:sp>
      <p:pic>
        <p:nvPicPr>
          <p:cNvPr id="20" name="ZE4KRG169.eps" descr="id:214749183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679049" y="2948731"/>
            <a:ext cx="1945155" cy="1453023"/>
          </a:xfrm>
          <a:prstGeom prst="rect">
            <a:avLst/>
          </a:prstGeom>
        </p:spPr>
      </p:pic>
      <p:pic>
        <p:nvPicPr>
          <p:cNvPr id="22" name="ZE4KRG170.eps" descr="id:214749185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661935" y="4285077"/>
            <a:ext cx="1002602" cy="102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73</TotalTime>
  <Words>101</Words>
  <Application>Microsoft Office PowerPoint</Application>
  <PresentationFormat>自定义</PresentationFormat>
  <Paragraphs>43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2024-09-18T03:33:35Z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