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6" r:id="rId2"/>
    <p:sldId id="731" r:id="rId3"/>
    <p:sldId id="732" r:id="rId4"/>
    <p:sldId id="736" r:id="rId5"/>
    <p:sldId id="733" r:id="rId6"/>
    <p:sldId id="735" r:id="rId7"/>
  </p:sldIdLst>
  <p:sldSz cx="11522075" cy="6480175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buFont typeface="Arial" panose="020B0604020202020204" pitchFamily="34" charset="0"/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5pPr>
    <a:lvl6pPr marL="22860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6pPr>
    <a:lvl7pPr marL="27432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7pPr>
    <a:lvl8pPr marL="32004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8pPr>
    <a:lvl9pPr marL="3657600" algn="l" defTabSz="914400" rtl="0" eaLnBrk="1" latinLnBrk="0" hangingPunct="1">
      <a:defRPr sz="3200" b="1" kern="1200">
        <a:solidFill>
          <a:srgbClr val="FF0000"/>
        </a:solidFill>
        <a:latin typeface="Times New Roman" panose="02020603050405020304" pitchFamily="18" charset="0"/>
        <a:ea typeface="黑体" panose="02010609060101010101" pitchFamily="49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59">
          <p15:clr>
            <a:srgbClr val="A4A3A4"/>
          </p15:clr>
        </p15:guide>
        <p15:guide id="2" pos="362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  <a:srgbClr val="339966"/>
    <a:srgbClr val="E3261E"/>
    <a:srgbClr val="B53D5A"/>
    <a:srgbClr val="5F5F5F"/>
    <a:srgbClr val="993366"/>
    <a:srgbClr val="FF3399"/>
    <a:srgbClr val="DDDDDD"/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591" autoAdjust="0"/>
  </p:normalViewPr>
  <p:slideViewPr>
    <p:cSldViewPr>
      <p:cViewPr varScale="1">
        <p:scale>
          <a:sx n="97" d="100"/>
          <a:sy n="97" d="100"/>
        </p:scale>
        <p:origin x="90" y="90"/>
      </p:cViewPr>
      <p:guideLst>
        <p:guide orient="horz" pos="2059"/>
        <p:guide pos="362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30" d="100"/>
        <a:sy n="13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audio1.wav>
</file>

<file path=ppt/media/audio2.wav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124" name="幻灯片图像占位符 3"/>
          <p:cNvSpPr>
            <a:spLocks noGrp="1" noRot="1" noChangeAspect="1" noChangeArrowheads="1"/>
          </p:cNvSpPr>
          <p:nvPr>
            <p:ph type="sldImg" idx="4294967295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srgbClr val="000000"/>
            </a:solidFill>
            <a:miter lim="800000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buFontTx/>
              <a:buNone/>
              <a:defRPr sz="1200" b="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b="0" noProof="1" dirty="0">
                <a:ea typeface="黑体" panose="02010609060101010101" pitchFamily="49" charset="-122"/>
              </a:defRPr>
            </a:lvl1pPr>
          </a:lstStyle>
          <a:p>
            <a:fld id="{A64CA497-71E0-4184-919F-D45F39379D11}" type="slidenum">
              <a:rPr lang="zh-CN" altLang="en-US"/>
              <a:pPr/>
              <a:t>‹#›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4782253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4CA497-71E0-4184-919F-D45F39379D11}" type="slidenum">
              <a:rPr lang="zh-CN" altLang="en-US" smtClean="0"/>
              <a:pPr/>
              <a:t>6</a:t>
            </a:fld>
            <a:endParaRPr lang="zh-CN" altLang="en-US">
              <a:ea typeface="黑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5814764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标题幻灯片"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32000">
              <a:schemeClr val="accent1">
                <a:lumMod val="45000"/>
                <a:lumOff val="55000"/>
              </a:schemeClr>
            </a:gs>
            <a:gs pos="70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图片 7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127832" y="503783"/>
            <a:ext cx="7521637" cy="4620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61196167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9799573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93681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标题和内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524695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410370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2894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标题幻灯片">
    <p:bg>
      <p:bgPr>
        <a:gradFill>
          <a:gsLst>
            <a:gs pos="58000">
              <a:schemeClr val="accent1">
                <a:lumMod val="5000"/>
                <a:lumOff val="95000"/>
              </a:schemeClr>
            </a:gs>
            <a:gs pos="2000">
              <a:schemeClr val="accent1">
                <a:lumMod val="45000"/>
                <a:lumOff val="55000"/>
              </a:schemeClr>
            </a:gs>
            <a:gs pos="89000">
              <a:srgbClr val="C5EAA7"/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2607902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audio" Target="../media/audio1.wav"/><Relationship Id="rId4" Type="http://schemas.openxmlformats.org/officeDocument/2006/relationships/slideLayout" Target="../slideLayouts/slideLayout4.xml"/><Relationship Id="rId9" Type="http://schemas.openxmlformats.org/officeDocument/2006/relationships/slide" Target="../slides/slid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alpha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矩形 11">
            <a:extLst>
              <a:ext uri="{FF2B5EF4-FFF2-40B4-BE49-F238E27FC236}">
                <a16:creationId xmlns="" xmlns:a16="http://schemas.microsoft.com/office/drawing/2014/main" id="{F4BE031C-B885-491B-AFE9-3136DB3D16BC}"/>
              </a:ext>
            </a:extLst>
          </p:cNvPr>
          <p:cNvSpPr/>
          <p:nvPr userDrawn="1"/>
        </p:nvSpPr>
        <p:spPr>
          <a:xfrm>
            <a:off x="0" y="6240412"/>
            <a:ext cx="11522075" cy="239763"/>
          </a:xfrm>
          <a:prstGeom prst="rect">
            <a:avLst/>
          </a:prstGeom>
          <a:solidFill>
            <a:schemeClr val="accent1">
              <a:lumMod val="75000"/>
            </a:schemeClr>
          </a:solidFill>
          <a:ln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3024" b="0" cap="none" spc="0" dirty="0">
              <a:ln w="0"/>
              <a:solidFill>
                <a:schemeClr val="accent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</a:endParaRPr>
          </a:p>
        </p:txBody>
      </p:sp>
      <p:cxnSp>
        <p:nvCxnSpPr>
          <p:cNvPr id="20" name="直接连接符 19">
            <a:extLst>
              <a:ext uri="{FF2B5EF4-FFF2-40B4-BE49-F238E27FC236}">
                <a16:creationId xmlns="" xmlns:a16="http://schemas.microsoft.com/office/drawing/2014/main" id="{B1BE55F9-2A5E-4E28-8E5F-1BBB89835B59}"/>
              </a:ext>
            </a:extLst>
          </p:cNvPr>
          <p:cNvCxnSpPr/>
          <p:nvPr userDrawn="1"/>
        </p:nvCxnSpPr>
        <p:spPr>
          <a:xfrm>
            <a:off x="0" y="633267"/>
            <a:ext cx="11522075" cy="0"/>
          </a:xfrm>
          <a:prstGeom prst="line">
            <a:avLst/>
          </a:prstGeom>
          <a:ln>
            <a:solidFill>
              <a:srgbClr val="339966"/>
            </a:solidFill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sp>
        <p:nvSpPr>
          <p:cNvPr id="11" name="矩形 10">
            <a:extLst>
              <a:ext uri="{FF2B5EF4-FFF2-40B4-BE49-F238E27FC236}">
                <a16:creationId xmlns="" xmlns:a16="http://schemas.microsoft.com/office/drawing/2014/main" id="{3C8BB19B-3BF3-48F9-BA5C-0CEE270043F5}"/>
              </a:ext>
            </a:extLst>
          </p:cNvPr>
          <p:cNvSpPr/>
          <p:nvPr userDrawn="1"/>
        </p:nvSpPr>
        <p:spPr>
          <a:xfrm>
            <a:off x="0" y="0"/>
            <a:ext cx="11522075" cy="628635"/>
          </a:xfrm>
          <a:prstGeom prst="rect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024" dirty="0"/>
          </a:p>
        </p:txBody>
      </p:sp>
      <p:sp>
        <p:nvSpPr>
          <p:cNvPr id="2" name="动作按钮: 第一张 1">
            <a:hlinkClick r:id="rId9" action="ppaction://hlinksldjump" highlightClick="1">
              <a:snd r:embed="rId10" name="camera.wav"/>
            </a:hlinkClick>
          </p:cNvPr>
          <p:cNvSpPr/>
          <p:nvPr userDrawn="1"/>
        </p:nvSpPr>
        <p:spPr>
          <a:xfrm>
            <a:off x="10596459" y="5560029"/>
            <a:ext cx="864096" cy="898646"/>
          </a:xfrm>
          <a:prstGeom prst="actionButtonHome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74000">
                <a:schemeClr val="accent1">
                  <a:lumMod val="45000"/>
                  <a:lumOff val="55000"/>
                </a:schemeClr>
              </a:gs>
              <a:gs pos="83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45586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95" r:id="rId2"/>
    <p:sldLayoutId id="2147483689" r:id="rId3"/>
    <p:sldLayoutId id="2147483690" r:id="rId4"/>
    <p:sldLayoutId id="2147483691" r:id="rId5"/>
    <p:sldLayoutId id="2147483692" r:id="rId6"/>
    <p:sldLayoutId id="2147483694" r:id="rId7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158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5pPr>
      <a:lvl6pPr marL="432008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6pPr>
      <a:lvl7pPr marL="864017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7pPr>
      <a:lvl8pPr marL="1296025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8pPr>
      <a:lvl9pPr marL="1728033" algn="ctr" rtl="0" eaLnBrk="1" fontAlgn="base" hangingPunct="1">
        <a:spcBef>
          <a:spcPct val="0"/>
        </a:spcBef>
        <a:spcAft>
          <a:spcPct val="0"/>
        </a:spcAft>
        <a:defRPr sz="4158">
          <a:solidFill>
            <a:schemeClr val="tx1"/>
          </a:solidFill>
          <a:latin typeface="Arial" charset="0"/>
          <a:ea typeface="黑体" pitchFamily="2" charset="-122"/>
        </a:defRPr>
      </a:lvl9pPr>
    </p:titleStyle>
    <p:bodyStyle>
      <a:lvl1pPr marL="324006" indent="-324006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1pPr>
      <a:lvl2pPr marL="702013" indent="-270005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2646" kern="1200">
          <a:solidFill>
            <a:schemeClr val="tx1"/>
          </a:solidFill>
          <a:latin typeface="+mn-lt"/>
          <a:ea typeface="+mn-ea"/>
          <a:cs typeface="+mn-cs"/>
        </a:defRPr>
      </a:lvl2pPr>
      <a:lvl3pPr marL="1080021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512029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–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44037" indent="-216004" algn="l" rtl="0" eaLnBrk="1" fontAlgn="base" hangingPunct="1">
        <a:spcBef>
          <a:spcPct val="20000"/>
        </a:spcBef>
        <a:spcAft>
          <a:spcPct val="0"/>
        </a:spcAft>
        <a:buFont typeface="Arial" charset="0"/>
        <a:buChar char="»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76046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08054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240062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672070" indent="-216004" algn="l" defTabSz="864017" rtl="0" eaLnBrk="1" latinLnBrk="0" hangingPunct="1">
        <a:spcBef>
          <a:spcPct val="20000"/>
        </a:spcBef>
        <a:buFont typeface="Arial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1pPr>
      <a:lvl2pPr marL="43200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2pPr>
      <a:lvl3pPr marL="864017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296025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4pPr>
      <a:lvl5pPr marL="1728033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5pPr>
      <a:lvl6pPr marL="2160041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6pPr>
      <a:lvl7pPr marL="2592050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7pPr>
      <a:lvl8pPr marL="3024058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8pPr>
      <a:lvl9pPr marL="3456066" algn="l" defTabSz="864017" rtl="0" eaLnBrk="1" latinLnBrk="0" hangingPunct="1">
        <a:defRPr sz="17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5" Type="http://schemas.openxmlformats.org/officeDocument/2006/relationships/slide" Target="slide3.xml"/><Relationship Id="rId4" Type="http://schemas.openxmlformats.org/officeDocument/2006/relationships/slide" Target="slide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bg>
      <p:bgPr>
        <a:gradFill>
          <a:gsLst>
            <a:gs pos="90000">
              <a:srgbClr val="DFF4CE"/>
            </a:gs>
            <a:gs pos="0">
              <a:schemeClr val="accent1">
                <a:lumMod val="5000"/>
                <a:lumOff val="95000"/>
              </a:schemeClr>
            </a:gs>
            <a:gs pos="30000">
              <a:schemeClr val="accent1">
                <a:lumMod val="45000"/>
                <a:lumOff val="55000"/>
              </a:schemeClr>
            </a:gs>
            <a:gs pos="65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棱台 3"/>
          <p:cNvSpPr/>
          <p:nvPr/>
        </p:nvSpPr>
        <p:spPr>
          <a:xfrm>
            <a:off x="432445" y="3722371"/>
            <a:ext cx="10801200" cy="1785933"/>
          </a:xfrm>
          <a:prstGeom prst="bevel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44000">
                <a:schemeClr val="accent1">
                  <a:lumMod val="45000"/>
                  <a:lumOff val="55000"/>
                </a:schemeClr>
              </a:gs>
              <a:gs pos="8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Unit 3</a:t>
            </a:r>
            <a:r>
              <a:rPr lang="zh-CN" altLang="zh-CN" sz="4400" dirty="0">
                <a:solidFill>
                  <a:srgbClr val="D60093"/>
                </a:solidFill>
              </a:rPr>
              <a:t>　</a:t>
            </a:r>
            <a:r>
              <a:rPr lang="en-US" altLang="zh-CN" sz="4400" dirty="0">
                <a:solidFill>
                  <a:srgbClr val="D60093"/>
                </a:solidFill>
              </a:rPr>
              <a:t>My friends</a:t>
            </a:r>
            <a:endParaRPr lang="zh-CN" altLang="zh-CN" sz="4400" dirty="0">
              <a:solidFill>
                <a:srgbClr val="D60093"/>
              </a:solidFill>
            </a:endParaRPr>
          </a:p>
          <a:p>
            <a:pPr algn="ctr"/>
            <a:r>
              <a:rPr lang="en-US" altLang="zh-CN" sz="4400" dirty="0">
                <a:solidFill>
                  <a:srgbClr val="D60093"/>
                </a:solidFill>
              </a:rPr>
              <a:t>Part A</a:t>
            </a:r>
            <a:r>
              <a:rPr lang="zh-CN" altLang="zh-CN" sz="4400" dirty="0">
                <a:solidFill>
                  <a:srgbClr val="D60093"/>
                </a:solidFill>
              </a:rPr>
              <a:t>　</a:t>
            </a:r>
            <a:r>
              <a:rPr lang="en-US" altLang="zh-CN" sz="4400" dirty="0" smtClean="0">
                <a:solidFill>
                  <a:srgbClr val="D60093"/>
                </a:solidFill>
              </a:rPr>
              <a:t>Let’s </a:t>
            </a:r>
            <a:r>
              <a:rPr lang="en-US" altLang="zh-CN" sz="4400" dirty="0">
                <a:solidFill>
                  <a:srgbClr val="D60093"/>
                </a:solidFill>
              </a:rPr>
              <a:t>learn </a:t>
            </a:r>
            <a:r>
              <a:rPr lang="en-US" altLang="zh-CN" sz="4400">
                <a:solidFill>
                  <a:srgbClr val="D60093"/>
                </a:solidFill>
              </a:rPr>
              <a:t>&amp; </a:t>
            </a:r>
            <a:r>
              <a:rPr lang="en-US" altLang="zh-CN" sz="4400" smtClean="0">
                <a:solidFill>
                  <a:srgbClr val="D60093"/>
                </a:solidFill>
              </a:rPr>
              <a:t>Let’s </a:t>
            </a:r>
            <a:r>
              <a:rPr lang="en-US" altLang="zh-CN" sz="4400" dirty="0">
                <a:solidFill>
                  <a:srgbClr val="D60093"/>
                </a:solidFill>
              </a:rPr>
              <a:t>chant</a:t>
            </a:r>
            <a:endParaRPr lang="zh-CN" altLang="zh-CN" sz="4400" dirty="0">
              <a:solidFill>
                <a:srgbClr val="D60093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1000"/>
                            </p:stCondLst>
                            <p:childTnLst>
                              <p:par>
                                <p:cTn id="11" presetID="34" presetClass="emph" presetSubtype="0" fill="hold" grpId="1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animMotion origin="layout" path="M 0.0 0.0 L 0.0 -0.07213" pathEditMode="relative" ptsTypes="">
                                      <p:cBhvr>
                                        <p:cTn id="12" dur="250" accel="50000" decel="50000" autoRev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Rot by="1500000">
                                      <p:cBhvr>
                                        <p:cTn id="13" dur="125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4" dur="125" fill="hold">
                                          <p:stCondLst>
                                            <p:cond delay="1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1500000">
                                      <p:cBhvr>
                                        <p:cTn id="15" dur="125" fill="hold">
                                          <p:stCondLst>
                                            <p:cond delay="25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500000">
                                      <p:cBhvr>
                                        <p:cTn id="16" dur="125" fill="hold">
                                          <p:stCondLst>
                                            <p:cond delay="37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竖卷形 2"/>
          <p:cNvSpPr/>
          <p:nvPr/>
        </p:nvSpPr>
        <p:spPr>
          <a:xfrm>
            <a:off x="504453" y="951187"/>
            <a:ext cx="1872188" cy="4449140"/>
          </a:xfrm>
          <a:prstGeom prst="verticalScroll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导</a:t>
            </a:r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endParaRPr lang="en-US" altLang="zh-CN" sz="5400" dirty="0" smtClean="0">
              <a:latin typeface="+mj-ea"/>
              <a:ea typeface="+mj-ea"/>
            </a:endParaRPr>
          </a:p>
          <a:p>
            <a:pPr algn="ctr"/>
            <a:r>
              <a:rPr lang="zh-CN" altLang="en-US" sz="5400" dirty="0" smtClean="0">
                <a:latin typeface="+mj-ea"/>
                <a:ea typeface="+mj-ea"/>
              </a:rPr>
              <a:t>航</a:t>
            </a:r>
            <a:endParaRPr lang="zh-CN" altLang="en-US" sz="5400" dirty="0">
              <a:latin typeface="+mj-ea"/>
              <a:ea typeface="+mj-ea"/>
            </a:endParaRPr>
          </a:p>
        </p:txBody>
      </p:sp>
      <p:sp>
        <p:nvSpPr>
          <p:cNvPr id="2" name="折角形 1"/>
          <p:cNvSpPr/>
          <p:nvPr/>
        </p:nvSpPr>
        <p:spPr>
          <a:xfrm>
            <a:off x="3960837" y="1293840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1" name="折角形 10"/>
          <p:cNvSpPr/>
          <p:nvPr/>
        </p:nvSpPr>
        <p:spPr>
          <a:xfrm>
            <a:off x="3960837" y="2538614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3" name="折角形 12"/>
          <p:cNvSpPr/>
          <p:nvPr/>
        </p:nvSpPr>
        <p:spPr>
          <a:xfrm>
            <a:off x="3939125" y="3783657"/>
            <a:ext cx="4558216" cy="981927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6" name="动作按钮: 自定义 15">
            <a:hlinkClick r:id="rId2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24800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7" name="动作按钮: 自定义 16">
            <a:hlinkClick r:id="rId4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2" y="37297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19" name="动作按钮: 自定义 18">
            <a:hlinkClick r:id="rId5" action="ppaction://hlinksldjump" highlightClick="1">
              <a:snd r:embed="rId3" name="chimes.wav"/>
            </a:hlinkClick>
          </p:cNvPr>
          <p:cNvSpPr/>
          <p:nvPr/>
        </p:nvSpPr>
        <p:spPr>
          <a:xfrm>
            <a:off x="3744813" y="1230331"/>
            <a:ext cx="5278297" cy="1094532"/>
          </a:xfrm>
          <a:prstGeom prst="actionButtonBlank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360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35133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500" tmFilter="0,0; .5, 1; 1, 1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150"/>
                            </p:stCondLst>
                            <p:childTnLst>
                              <p:par>
                                <p:cTn id="18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 tmFilter="0,0; .5, 1; 1, 1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800"/>
                            </p:stCondLst>
                            <p:childTnLst>
                              <p:par>
                                <p:cTn id="26" presetID="41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500" tmFilter="0,0; .5, 1; 1, 1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2" grpId="0" animBg="1"/>
      <p:bldP spid="11" grpId="0" animBg="1"/>
      <p:bldP spid="1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基础梳理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grpSp>
        <p:nvGrpSpPr>
          <p:cNvPr id="7" name="组合 6"/>
          <p:cNvGrpSpPr/>
          <p:nvPr/>
        </p:nvGrpSpPr>
        <p:grpSpPr>
          <a:xfrm>
            <a:off x="361950" y="978343"/>
            <a:ext cx="10807700" cy="3872978"/>
            <a:chOff x="361950" y="791815"/>
            <a:chExt cx="10807700" cy="3872978"/>
          </a:xfrm>
        </p:grpSpPr>
        <p:sp>
          <p:nvSpPr>
            <p:cNvPr id="4" name="矩形 3"/>
            <p:cNvSpPr>
              <a:spLocks noChangeAspect="1"/>
            </p:cNvSpPr>
            <p:nvPr/>
          </p:nvSpPr>
          <p:spPr>
            <a:xfrm>
              <a:off x="361950" y="791815"/>
              <a:ext cx="10807700" cy="683264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</a:pPr>
              <a:r>
                <a:rPr lang="zh-CN" altLang="zh-CN" dirty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一、选择句中画线词</a:t>
              </a:r>
              <a:r>
                <a:rPr lang="zh-CN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的</a:t>
              </a:r>
              <a:r>
                <a:rPr lang="zh-CN" altLang="en-US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反义词</a:t>
              </a:r>
              <a:r>
                <a:rPr lang="zh-CN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填空。</a:t>
              </a:r>
              <a:r>
                <a:rPr lang="en-US" altLang="zh-CN" dirty="0" smtClean="0">
                  <a:solidFill>
                    <a:srgbClr val="000000"/>
                  </a:solidFill>
                  <a:latin typeface="Arial" panose="020B0604020202020204" pitchFamily="34" charset="0"/>
                  <a:cs typeface="Times New Roman" panose="02020603050405020304" pitchFamily="18" charset="0"/>
                </a:rPr>
                <a:t> </a:t>
              </a:r>
              <a:endParaRPr lang="zh-CN" altLang="en-US" dirty="0"/>
            </a:p>
          </p:txBody>
        </p:sp>
        <p:sp>
          <p:nvSpPr>
            <p:cNvPr id="5" name="矩形 4"/>
            <p:cNvSpPr>
              <a:spLocks noChangeAspect="1"/>
            </p:cNvSpPr>
            <p:nvPr/>
          </p:nvSpPr>
          <p:spPr>
            <a:xfrm>
              <a:off x="3304944" y="1461249"/>
              <a:ext cx="4256293" cy="626710"/>
            </a:xfrm>
            <a:prstGeom prst="rect">
              <a:avLst/>
            </a:prstGeom>
            <a:ln>
              <a:solidFill>
                <a:schemeClr val="tx1"/>
              </a:solidFill>
            </a:ln>
          </p:spPr>
          <p:txBody>
            <a:bodyPr wrap="none"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short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　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tall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　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thin</a:t>
              </a:r>
              <a:r>
                <a:rPr lang="zh-CN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　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big 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  <p:sp>
          <p:nvSpPr>
            <p:cNvPr id="6" name="矩形 5"/>
            <p:cNvSpPr>
              <a:spLocks noChangeAspect="1"/>
            </p:cNvSpPr>
            <p:nvPr/>
          </p:nvSpPr>
          <p:spPr>
            <a:xfrm>
              <a:off x="361950" y="2208736"/>
              <a:ext cx="10807700" cy="2456057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1.Zhang Hua is </a:t>
              </a:r>
              <a:r>
                <a:rPr lang="en-US" altLang="zh-CN" u="sng" dirty="0">
                  <a:solidFill>
                    <a:srgbClr val="000000"/>
                  </a:solidFill>
                  <a:uFill>
                    <a:solidFill>
                      <a:srgbClr val="000000"/>
                    </a:solidFill>
                  </a:uFill>
                  <a:ea typeface="宋体" panose="02010600030101010101" pitchFamily="2" charset="-122"/>
                  <a:cs typeface="Times New Roman" panose="02020603050405020304" pitchFamily="18" charset="0"/>
                </a:rPr>
                <a:t>fat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. Mike is ____________. </a:t>
              </a:r>
              <a:r>
                <a:rPr lang="en-US" altLang="zh-CN" dirty="0">
                  <a:solidFill>
                    <a:srgbClr val="000000"/>
                  </a:solidFill>
                  <a:latin typeface="宋体" panose="02010600030101010101" pitchFamily="2" charset="-122"/>
                  <a:ea typeface="方正书宋_GBK" panose="03000509000000000000" pitchFamily="65" charset="-122"/>
                  <a:cs typeface="Times New Roman" panose="02020603050405020304" pitchFamily="18" charset="0"/>
                </a:rPr>
                <a:t> 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2.Tom has ____________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hair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. Amy </a:t>
              </a:r>
              <a:r>
                <a:rPr lang="en-US" altLang="zh-CN" dirty="0">
                  <a:solidFill>
                    <a:schemeClr val="tx1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has </a:t>
              </a:r>
              <a:r>
                <a:rPr lang="en-US" altLang="zh-CN" u="sng" dirty="0">
                  <a:solidFill>
                    <a:schemeClr val="tx1"/>
                  </a:solidFill>
                  <a:uFill>
                    <a:solidFill>
                      <a:srgbClr val="000000"/>
                    </a:solidFill>
                  </a:uFill>
                  <a:ea typeface="宋体" panose="02010600030101010101" pitchFamily="2" charset="-122"/>
                  <a:cs typeface="Times New Roman" panose="02020603050405020304" pitchFamily="18" charset="0"/>
                </a:rPr>
                <a:t>long</a:t>
              </a:r>
              <a:r>
                <a:rPr lang="en-US" altLang="zh-CN" dirty="0">
                  <a:solidFill>
                    <a:schemeClr val="tx1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hair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. 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3.Chen </a:t>
              </a:r>
              <a:r>
                <a:rPr lang="en-US" altLang="zh-CN" dirty="0" err="1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Jie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has ____________eyes. John has </a:t>
              </a:r>
              <a:r>
                <a:rPr lang="en-US" altLang="zh-CN" u="sng" dirty="0">
                  <a:solidFill>
                    <a:srgbClr val="000000"/>
                  </a:solidFill>
                  <a:uFill>
                    <a:solidFill>
                      <a:srgbClr val="000000"/>
                    </a:solidFill>
                  </a:uFill>
                  <a:ea typeface="宋体" panose="02010600030101010101" pitchFamily="2" charset="-122"/>
                  <a:cs typeface="Times New Roman" panose="02020603050405020304" pitchFamily="18" charset="0"/>
                </a:rPr>
                <a:t>small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 eyes. </a:t>
              </a:r>
              <a:r>
                <a:rPr lang="en-US" altLang="zh-CN" dirty="0">
                  <a:solidFill>
                    <a:srgbClr val="000000"/>
                  </a:solidFill>
                  <a:latin typeface="宋体" panose="02010600030101010101" pitchFamily="2" charset="-122"/>
                  <a:ea typeface="方正书宋_GBK" panose="03000509000000000000" pitchFamily="65" charset="-122"/>
                  <a:cs typeface="Times New Roman" panose="02020603050405020304" pitchFamily="18" charset="0"/>
                </a:rPr>
                <a:t> </a:t>
              </a:r>
              <a:endParaRPr lang="zh-CN" altLang="zh-CN" dirty="0">
                <a:solidFill>
                  <a:srgbClr val="000000"/>
                </a:solidFill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  <a:p>
              <a:pPr>
                <a:lnSpc>
                  <a:spcPct val="120000"/>
                </a:lnSpc>
                <a:spcAft>
                  <a:spcPts val="0"/>
                </a:spcAft>
                <a:tabLst>
                  <a:tab pos="1188085" algn="l"/>
                  <a:tab pos="2163445" algn="l"/>
                  <a:tab pos="3142615" algn="l"/>
                  <a:tab pos="4190365" algn="l"/>
                </a:tabLst>
              </a:pP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4.Miss White is ____________. </a:t>
              </a:r>
              <a:r>
                <a:rPr lang="en-US" altLang="zh-CN" dirty="0" smtClean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Lily 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is </a:t>
              </a:r>
              <a:r>
                <a:rPr lang="en-US" altLang="zh-CN" u="sng" dirty="0">
                  <a:solidFill>
                    <a:srgbClr val="000000"/>
                  </a:solidFill>
                  <a:uFill>
                    <a:solidFill>
                      <a:srgbClr val="000000"/>
                    </a:solidFill>
                  </a:uFill>
                  <a:ea typeface="宋体" panose="02010600030101010101" pitchFamily="2" charset="-122"/>
                  <a:cs typeface="Times New Roman" panose="02020603050405020304" pitchFamily="18" charset="0"/>
                </a:rPr>
                <a:t>short</a:t>
              </a:r>
              <a:r>
                <a:rPr lang="en-US" altLang="zh-CN" dirty="0">
                  <a:solidFill>
                    <a:srgbClr val="000000"/>
                  </a:solidFill>
                  <a:ea typeface="宋体" panose="02010600030101010101" pitchFamily="2" charset="-122"/>
                  <a:cs typeface="Times New Roman" panose="02020603050405020304" pitchFamily="18" charset="0"/>
                </a:rPr>
                <a:t>. </a:t>
              </a:r>
              <a:r>
                <a:rPr lang="en-US" altLang="zh-CN" dirty="0">
                  <a:solidFill>
                    <a:srgbClr val="000000"/>
                  </a:solidFill>
                  <a:latin typeface="宋体" panose="02010600030101010101" pitchFamily="2" charset="-122"/>
                  <a:ea typeface="方正书宋_GBK" panose="03000509000000000000" pitchFamily="65" charset="-122"/>
                  <a:cs typeface="Times New Roman" panose="02020603050405020304" pitchFamily="18" charset="0"/>
                </a:rPr>
                <a:t> </a:t>
              </a:r>
              <a:endParaRPr lang="zh-CN" altLang="zh-CN" dirty="0">
                <a:solidFill>
                  <a:srgbClr val="000000"/>
                </a:solidFill>
                <a:effectLst/>
                <a:latin typeface="NEU-BZ-S92"/>
                <a:ea typeface="方正书宋_GBK" panose="03000509000000000000" pitchFamily="65" charset="-122"/>
                <a:cs typeface="Times New Roman" panose="02020603050405020304" pitchFamily="18" charset="0"/>
              </a:endParaRPr>
            </a:p>
          </p:txBody>
        </p:sp>
      </p:grpSp>
      <p:sp>
        <p:nvSpPr>
          <p:cNvPr id="8" name="矩形 7"/>
          <p:cNvSpPr/>
          <p:nvPr/>
        </p:nvSpPr>
        <p:spPr>
          <a:xfrm>
            <a:off x="5689029" y="2488379"/>
            <a:ext cx="889987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5pPr>
            <a:lvl6pPr marL="22860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6pPr>
            <a:lvl7pPr marL="27432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7pPr>
            <a:lvl8pPr marL="32004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8pPr>
            <a:lvl9pPr marL="36576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9pPr>
          </a:lstStyle>
          <a:p>
            <a:r>
              <a:rPr lang="en-US" altLang="zh-CN" dirty="0" smtClean="0">
                <a:ea typeface="宋体" panose="02010600030101010101" pitchFamily="2" charset="-122"/>
              </a:rPr>
              <a:t>thin</a:t>
            </a:r>
            <a:endParaRPr lang="zh-CN" altLang="en-US" dirty="0"/>
          </a:p>
        </p:txBody>
      </p:sp>
      <p:sp>
        <p:nvSpPr>
          <p:cNvPr id="9" name="矩形 8"/>
          <p:cNvSpPr/>
          <p:nvPr/>
        </p:nvSpPr>
        <p:spPr>
          <a:xfrm>
            <a:off x="2958689" y="3066958"/>
            <a:ext cx="1096775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5pPr>
            <a:lvl6pPr marL="22860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6pPr>
            <a:lvl7pPr marL="27432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7pPr>
            <a:lvl8pPr marL="32004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8pPr>
            <a:lvl9pPr marL="36576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9pPr>
          </a:lstStyle>
          <a:p>
            <a:r>
              <a:rPr lang="en-US" altLang="zh-CN" dirty="0" smtClean="0">
                <a:ea typeface="宋体" panose="02010600030101010101" pitchFamily="2" charset="-122"/>
              </a:rPr>
              <a:t>short</a:t>
            </a:r>
            <a:endParaRPr lang="zh-CN" altLang="en-US" dirty="0"/>
          </a:p>
        </p:txBody>
      </p:sp>
      <p:sp>
        <p:nvSpPr>
          <p:cNvPr id="10" name="矩形 9"/>
          <p:cNvSpPr/>
          <p:nvPr/>
        </p:nvSpPr>
        <p:spPr>
          <a:xfrm>
            <a:off x="4143579" y="3641572"/>
            <a:ext cx="731290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5pPr>
            <a:lvl6pPr marL="22860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6pPr>
            <a:lvl7pPr marL="27432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7pPr>
            <a:lvl8pPr marL="32004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8pPr>
            <a:lvl9pPr marL="36576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9pPr>
          </a:lstStyle>
          <a:p>
            <a:r>
              <a:rPr lang="en-US" altLang="zh-CN" dirty="0" smtClean="0">
                <a:ea typeface="宋体" panose="02010600030101010101" pitchFamily="2" charset="-122"/>
              </a:rPr>
              <a:t>big</a:t>
            </a:r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4132358" y="4226347"/>
            <a:ext cx="753732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5pPr>
            <a:lvl6pPr marL="22860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6pPr>
            <a:lvl7pPr marL="27432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7pPr>
            <a:lvl8pPr marL="32004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8pPr>
            <a:lvl9pPr marL="36576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9pPr>
          </a:lstStyle>
          <a:p>
            <a:r>
              <a:rPr lang="en-US" altLang="zh-CN" dirty="0" smtClean="0">
                <a:ea typeface="宋体" panose="02010600030101010101" pitchFamily="2" charset="-122"/>
              </a:rPr>
              <a:t>tall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62451225"/>
      </p:ext>
    </p:extLst>
  </p:cSld>
  <p:clrMapOvr>
    <a:masterClrMapping/>
  </p:clrMapOvr>
  <p:transition spd="slow">
    <p:comb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9" grpId="0"/>
      <p:bldP spid="10" grpId="0"/>
      <p:bldP spid="1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能力提升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6" name="矩形 5"/>
          <p:cNvSpPr>
            <a:spLocks noChangeAspect="1"/>
          </p:cNvSpPr>
          <p:nvPr/>
        </p:nvSpPr>
        <p:spPr>
          <a:xfrm>
            <a:off x="361950" y="1223863"/>
            <a:ext cx="10807700" cy="359899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chemeClr val="tx1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二、选词填空。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1.This is my sister. </a:t>
            </a:r>
            <a:r>
              <a:rPr lang="zh-CN" altLang="zh-CN" u="sng" dirty="0">
                <a:solidFill>
                  <a:schemeClr val="tx1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(His/Her) name is Lily.</a:t>
            </a:r>
            <a:r>
              <a:rPr lang="en-US" altLang="zh-CN" dirty="0">
                <a:solidFill>
                  <a:schemeClr val="tx1"/>
                </a:solidFill>
                <a:latin typeface="宋体" panose="02010600030101010101" pitchFamily="2" charset="-122"/>
                <a:ea typeface="NEU-BZ-S92" panose="02020503000000020003" pitchFamily="18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2.The girl is very </a:t>
            </a:r>
            <a:r>
              <a:rPr lang="zh-CN" altLang="zh-CN" u="sng" dirty="0">
                <a:solidFill>
                  <a:schemeClr val="tx1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(friend/friendly).</a:t>
            </a:r>
            <a:r>
              <a:rPr lang="en-US" altLang="zh-CN" dirty="0">
                <a:solidFill>
                  <a:schemeClr val="tx1"/>
                </a:solidFill>
                <a:latin typeface="宋体" panose="02010600030101010101" pitchFamily="2" charset="-122"/>
                <a:ea typeface="NEU-BZ-S92" panose="02020503000000020003" pitchFamily="18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3.I have an </a:t>
            </a:r>
            <a:r>
              <a:rPr lang="zh-CN" altLang="zh-CN" u="sng" dirty="0">
                <a:solidFill>
                  <a:schemeClr val="tx1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(English/England) friend.</a:t>
            </a:r>
            <a:r>
              <a:rPr lang="en-US" altLang="zh-CN" dirty="0">
                <a:solidFill>
                  <a:schemeClr val="tx1"/>
                </a:solidFill>
                <a:latin typeface="宋体" panose="02010600030101010101" pitchFamily="2" charset="-122"/>
                <a:ea typeface="NEU-BZ-S92" panose="02020503000000020003" pitchFamily="18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4.My friend Tina </a:t>
            </a:r>
            <a:r>
              <a:rPr lang="zh-CN" altLang="zh-CN" u="sng" dirty="0">
                <a:solidFill>
                  <a:schemeClr val="tx1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(is/has) very thin.</a:t>
            </a:r>
            <a:r>
              <a:rPr lang="en-US" altLang="zh-CN" dirty="0">
                <a:solidFill>
                  <a:schemeClr val="tx1"/>
                </a:solidFill>
                <a:latin typeface="宋体" panose="02010600030101010101" pitchFamily="2" charset="-122"/>
                <a:ea typeface="NEU-BZ-S92" panose="02020503000000020003" pitchFamily="18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chemeClr val="tx1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2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5.Look at the boy. </a:t>
            </a:r>
            <a:r>
              <a:rPr lang="zh-CN" altLang="zh-CN" u="sng" dirty="0">
                <a:solidFill>
                  <a:schemeClr val="tx1"/>
                </a:solidFill>
                <a:uFill>
                  <a:solidFill>
                    <a:srgbClr val="000000"/>
                  </a:solidFill>
                </a:uFill>
                <a:ea typeface="宋体" panose="02010600030101010101" pitchFamily="2" charset="-122"/>
                <a:cs typeface="Times New Roman" panose="02020603050405020304" pitchFamily="18" charset="0"/>
              </a:rPr>
              <a:t>　　　　　　</a:t>
            </a:r>
            <a:r>
              <a:rPr lang="en-US" altLang="zh-CN" dirty="0">
                <a:solidFill>
                  <a:schemeClr val="tx1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(He/His) is tall and strong.</a:t>
            </a:r>
            <a:r>
              <a:rPr lang="en-US" altLang="zh-CN" dirty="0">
                <a:solidFill>
                  <a:schemeClr val="tx1"/>
                </a:solidFill>
                <a:latin typeface="宋体" panose="02010600030101010101" pitchFamily="2" charset="-122"/>
                <a:ea typeface="NEU-BZ-S92" panose="02020503000000020003" pitchFamily="18" charset="-122"/>
                <a:cs typeface="Times New Roman" panose="02020603050405020304" pitchFamily="18" charset="0"/>
              </a:rPr>
              <a:t> </a:t>
            </a:r>
            <a:endParaRPr lang="zh-CN" altLang="zh-CN" dirty="0">
              <a:solidFill>
                <a:schemeClr val="tx1"/>
              </a:solidFill>
              <a:effectLst/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11" name="矩形 10"/>
          <p:cNvSpPr>
            <a:spLocks noChangeAspect="1"/>
          </p:cNvSpPr>
          <p:nvPr/>
        </p:nvSpPr>
        <p:spPr>
          <a:xfrm>
            <a:off x="4536901" y="1809759"/>
            <a:ext cx="964303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>
                <a:ea typeface="宋体" panose="02010600030101010101" pitchFamily="2" charset="-122"/>
              </a:rPr>
              <a:t>Her </a:t>
            </a:r>
            <a:endParaRPr lang="zh-CN" altLang="en-US" dirty="0"/>
          </a:p>
        </p:txBody>
      </p:sp>
      <p:sp>
        <p:nvSpPr>
          <p:cNvPr id="12" name="矩形 11"/>
          <p:cNvSpPr>
            <a:spLocks noChangeAspect="1"/>
          </p:cNvSpPr>
          <p:nvPr/>
        </p:nvSpPr>
        <p:spPr>
          <a:xfrm>
            <a:off x="3855218" y="2401483"/>
            <a:ext cx="1677062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>
                <a:ea typeface="宋体" panose="02010600030101010101" pitchFamily="2" charset="-122"/>
              </a:rPr>
              <a:t>friendly </a:t>
            </a:r>
            <a:endParaRPr lang="zh-CN" altLang="en-US" dirty="0"/>
          </a:p>
        </p:txBody>
      </p:sp>
      <p:sp>
        <p:nvSpPr>
          <p:cNvPr id="13" name="矩形 12"/>
          <p:cNvSpPr>
            <a:spLocks noChangeAspect="1"/>
          </p:cNvSpPr>
          <p:nvPr/>
        </p:nvSpPr>
        <p:spPr>
          <a:xfrm>
            <a:off x="2855157" y="2970629"/>
            <a:ext cx="1609736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>
                <a:ea typeface="宋体" panose="02010600030101010101" pitchFamily="2" charset="-122"/>
              </a:rPr>
              <a:t>English </a:t>
            </a:r>
            <a:endParaRPr lang="zh-CN" altLang="en-US" dirty="0"/>
          </a:p>
        </p:txBody>
      </p:sp>
      <p:sp>
        <p:nvSpPr>
          <p:cNvPr id="14" name="矩形 13"/>
          <p:cNvSpPr>
            <a:spLocks noChangeAspect="1"/>
          </p:cNvSpPr>
          <p:nvPr/>
        </p:nvSpPr>
        <p:spPr>
          <a:xfrm>
            <a:off x="4426575" y="3571057"/>
            <a:ext cx="458780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>
                <a:ea typeface="宋体" panose="02010600030101010101" pitchFamily="2" charset="-122"/>
              </a:rPr>
              <a:t>is</a:t>
            </a:r>
            <a:endParaRPr lang="zh-CN" altLang="en-US" dirty="0"/>
          </a:p>
        </p:txBody>
      </p:sp>
      <p:sp>
        <p:nvSpPr>
          <p:cNvPr id="15" name="矩形 14"/>
          <p:cNvSpPr>
            <a:spLocks noChangeAspect="1"/>
          </p:cNvSpPr>
          <p:nvPr/>
        </p:nvSpPr>
        <p:spPr>
          <a:xfrm>
            <a:off x="4426575" y="4159869"/>
            <a:ext cx="686406" cy="63171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zh-CN" dirty="0" smtClean="0">
                <a:ea typeface="宋体" panose="02010600030101010101" pitchFamily="2" charset="-122"/>
              </a:rPr>
              <a:t>He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4114369955"/>
      </p:ext>
    </p:extLst>
  </p:cSld>
  <p:clrMapOvr>
    <a:masterClrMapping/>
  </p:clrMapOvr>
  <p:transition spd="slow">
    <p:wheel spokes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  <p:bldP spid="12" grpId="0"/>
      <p:bldP spid="13" grpId="0"/>
      <p:bldP spid="14" grpId="0"/>
      <p:bldP spid="1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折角形 1"/>
          <p:cNvSpPr/>
          <p:nvPr/>
        </p:nvSpPr>
        <p:spPr>
          <a:xfrm>
            <a:off x="3507077" y="120994"/>
            <a:ext cx="4558216" cy="609699"/>
          </a:xfrm>
          <a:prstGeom prst="foldedCorner">
            <a:avLst/>
          </a:prstGeom>
          <a:gradFill>
            <a:gsLst>
              <a:gs pos="0">
                <a:schemeClr val="accent1">
                  <a:lumMod val="5000"/>
                  <a:lumOff val="95000"/>
                </a:schemeClr>
              </a:gs>
              <a:gs pos="0">
                <a:schemeClr val="accent1">
                  <a:lumMod val="45000"/>
                  <a:lumOff val="55000"/>
                </a:schemeClr>
              </a:gs>
              <a:gs pos="58000">
                <a:schemeClr val="accent1">
                  <a:lumMod val="45000"/>
                  <a:lumOff val="55000"/>
                </a:schemeClr>
              </a:gs>
              <a:gs pos="89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5400" dirty="0" smtClean="0">
                <a:solidFill>
                  <a:srgbClr val="D60093"/>
                </a:solidFill>
                <a:latin typeface="隶书" panose="02010509060101010101" pitchFamily="49" charset="-122"/>
                <a:ea typeface="隶书" panose="02010509060101010101" pitchFamily="49" charset="-122"/>
              </a:rPr>
              <a:t>智慧拓展</a:t>
            </a:r>
            <a:endParaRPr lang="zh-CN" altLang="zh-CN" sz="5400" dirty="0">
              <a:solidFill>
                <a:srgbClr val="D60093"/>
              </a:solidFill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  <p:sp>
        <p:nvSpPr>
          <p:cNvPr id="3" name="矩形 2"/>
          <p:cNvSpPr>
            <a:spLocks noChangeAspect="1"/>
          </p:cNvSpPr>
          <p:nvPr/>
        </p:nvSpPr>
        <p:spPr>
          <a:xfrm>
            <a:off x="361950" y="755223"/>
            <a:ext cx="10807700" cy="5509200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三、阅读短文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判断正误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正确的写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“T”,</a:t>
            </a:r>
            <a:r>
              <a:rPr lang="en-US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 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错误的写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“F”</a:t>
            </a:r>
            <a:r>
              <a:rPr lang="zh-CN" altLang="zh-CN" dirty="0">
                <a:solidFill>
                  <a:srgbClr val="00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。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 indent="330200"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Hello,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I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方正书宋_GBK" panose="03000509000000000000" pitchFamily="65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Mike. This is my new friend Zhang </a:t>
            </a: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Peng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. He is eleven. He is a Chinese boy. He is tall and strong. He has two big eyes. He is very friendly. Lucy is my friend, too. She is tall and thin. She is quiet. </a:t>
            </a:r>
            <a:endParaRPr lang="zh-CN" altLang="zh-CN" dirty="0">
              <a:solidFill>
                <a:srgbClr val="000000"/>
              </a:solidFill>
              <a:latin typeface="NEU-BZ-S92"/>
              <a:ea typeface="方正书宋_GBK" panose="03000509000000000000" pitchFamily="65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)1.Zhang </a:t>
            </a: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Peng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is tall and thin. 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)2.Zhang </a:t>
            </a: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Peng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isn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NEU-BZ-S92" panose="02020503000000020003" pitchFamily="18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t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a Chinese boy. 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)3.Zhang </a:t>
            </a: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Peng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is eleven. 	</a:t>
            </a:r>
            <a:endParaRPr lang="en-US" altLang="zh-CN" dirty="0" smtClean="0">
              <a:solidFill>
                <a:srgbClr val="000000"/>
              </a:solidFill>
              <a:ea typeface="宋体" panose="02010600030101010101" pitchFamily="2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)4.Lucy is quiet. 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  <a:p>
            <a:pPr>
              <a:lnSpc>
                <a:spcPct val="110000"/>
              </a:lnSpc>
              <a:spcAft>
                <a:spcPts val="0"/>
              </a:spcAft>
              <a:tabLst>
                <a:tab pos="1188085" algn="l"/>
                <a:tab pos="2163445" algn="l"/>
                <a:tab pos="3142615" algn="l"/>
                <a:tab pos="4190365" algn="l"/>
              </a:tabLst>
            </a:pP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zh-CN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　　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)5.Zhang </a:t>
            </a:r>
            <a:r>
              <a:rPr lang="en-US" altLang="zh-CN" dirty="0" err="1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Peng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 is 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Mike</a:t>
            </a:r>
            <a:r>
              <a:rPr lang="en-US" altLang="zh-CN" dirty="0" smtClean="0">
                <a:solidFill>
                  <a:srgbClr val="000000"/>
                </a:solidFill>
                <a:latin typeface="宋体" panose="02010600030101010101" pitchFamily="2" charset="-122"/>
                <a:ea typeface="NEU-BZ-S92" panose="02020503000000020003" pitchFamily="18" charset="-122"/>
                <a:cs typeface="Times New Roman" panose="02020603050405020304" pitchFamily="18" charset="0"/>
              </a:rPr>
              <a:t>'</a:t>
            </a:r>
            <a:r>
              <a:rPr lang="en-US" altLang="zh-CN" dirty="0" smtClean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s </a:t>
            </a:r>
            <a:r>
              <a:rPr lang="en-US" altLang="zh-CN" dirty="0">
                <a:solidFill>
                  <a:srgbClr val="000000"/>
                </a:solidFill>
                <a:ea typeface="宋体" panose="02010600030101010101" pitchFamily="2" charset="-122"/>
                <a:cs typeface="Times New Roman" panose="02020603050405020304" pitchFamily="18" charset="0"/>
              </a:rPr>
              <a:t>new friend. </a:t>
            </a:r>
            <a:endParaRPr lang="zh-CN" altLang="zh-CN" dirty="0">
              <a:solidFill>
                <a:srgbClr val="000000"/>
              </a:solidFill>
              <a:latin typeface="NEU-BZ-S92" panose="02020503000000020003" pitchFamily="18" charset="-122"/>
              <a:ea typeface="NEU-BZ-S92" panose="02020503000000020003" pitchFamily="18" charset="-122"/>
              <a:cs typeface="Times New Roman" panose="02020603050405020304" pitchFamily="18" charset="0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92485" y="3463050"/>
            <a:ext cx="434734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5pPr>
            <a:lvl6pPr marL="22860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6pPr>
            <a:lvl7pPr marL="27432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7pPr>
            <a:lvl8pPr marL="32004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8pPr>
            <a:lvl9pPr marL="36576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9pPr>
          </a:lstStyle>
          <a:p>
            <a:r>
              <a:rPr lang="en-US" altLang="zh-CN" dirty="0">
                <a:ea typeface="宋体" panose="02010600030101010101" pitchFamily="2" charset="-122"/>
              </a:rPr>
              <a:t>F</a:t>
            </a:r>
            <a:endParaRPr lang="zh-CN" altLang="en-US" dirty="0"/>
          </a:p>
        </p:txBody>
      </p:sp>
      <p:sp>
        <p:nvSpPr>
          <p:cNvPr id="5" name="矩形 4"/>
          <p:cNvSpPr/>
          <p:nvPr/>
        </p:nvSpPr>
        <p:spPr>
          <a:xfrm>
            <a:off x="802112" y="4014940"/>
            <a:ext cx="434734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5pPr>
            <a:lvl6pPr marL="22860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6pPr>
            <a:lvl7pPr marL="27432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7pPr>
            <a:lvl8pPr marL="32004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8pPr>
            <a:lvl9pPr marL="36576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9pPr>
          </a:lstStyle>
          <a:p>
            <a:r>
              <a:rPr lang="en-US" altLang="zh-CN" dirty="0">
                <a:ea typeface="宋体" panose="02010600030101010101" pitchFamily="2" charset="-122"/>
              </a:rPr>
              <a:t>F</a:t>
            </a:r>
            <a:endParaRPr lang="zh-CN" altLang="en-US" dirty="0"/>
          </a:p>
        </p:txBody>
      </p:sp>
      <p:sp>
        <p:nvSpPr>
          <p:cNvPr id="6" name="矩形 5"/>
          <p:cNvSpPr/>
          <p:nvPr/>
        </p:nvSpPr>
        <p:spPr>
          <a:xfrm>
            <a:off x="816531" y="4536231"/>
            <a:ext cx="458780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5pPr>
            <a:lvl6pPr marL="22860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6pPr>
            <a:lvl7pPr marL="27432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7pPr>
            <a:lvl8pPr marL="32004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8pPr>
            <a:lvl9pPr marL="36576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9pPr>
          </a:lstStyle>
          <a:p>
            <a:r>
              <a:rPr lang="en-US" altLang="zh-CN">
                <a:ea typeface="宋体" panose="02010600030101010101" pitchFamily="2" charset="-122"/>
              </a:rPr>
              <a:t>T</a:t>
            </a:r>
            <a:endParaRPr lang="zh-CN" altLang="en-US" dirty="0"/>
          </a:p>
        </p:txBody>
      </p:sp>
      <p:sp>
        <p:nvSpPr>
          <p:cNvPr id="7" name="矩形 6"/>
          <p:cNvSpPr/>
          <p:nvPr/>
        </p:nvSpPr>
        <p:spPr>
          <a:xfrm>
            <a:off x="792485" y="5068957"/>
            <a:ext cx="458780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5pPr>
            <a:lvl6pPr marL="22860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6pPr>
            <a:lvl7pPr marL="27432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7pPr>
            <a:lvl8pPr marL="32004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8pPr>
            <a:lvl9pPr marL="36576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9pPr>
          </a:lstStyle>
          <a:p>
            <a:r>
              <a:rPr lang="en-US" altLang="zh-CN" dirty="0">
                <a:ea typeface="宋体" panose="02010600030101010101" pitchFamily="2" charset="-122"/>
              </a:rPr>
              <a:t>T</a:t>
            </a:r>
            <a:endParaRPr lang="zh-CN" altLang="en-US" dirty="0"/>
          </a:p>
        </p:txBody>
      </p:sp>
      <p:sp>
        <p:nvSpPr>
          <p:cNvPr id="8" name="矩形 7"/>
          <p:cNvSpPr/>
          <p:nvPr/>
        </p:nvSpPr>
        <p:spPr>
          <a:xfrm>
            <a:off x="810616" y="5640011"/>
            <a:ext cx="458780" cy="584775"/>
          </a:xfrm>
          <a:prstGeom prst="rect">
            <a:avLst/>
          </a:prstGeom>
        </p:spPr>
        <p:txBody>
          <a:bodyPr wrap="none">
            <a:spAutoFit/>
          </a:bodyPr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5pPr>
            <a:lvl6pPr marL="22860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6pPr>
            <a:lvl7pPr marL="27432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7pPr>
            <a:lvl8pPr marL="32004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8pPr>
            <a:lvl9pPr marL="3657600" algn="l" defTabSz="914400" rtl="0" eaLnBrk="1" latinLnBrk="0" hangingPunct="1">
              <a:defRPr sz="3200" b="1" kern="1200">
                <a:solidFill>
                  <a:srgbClr val="FF0000"/>
                </a:solidFill>
                <a:latin typeface="Times New Roman" panose="02020603050405020304" pitchFamily="18" charset="0"/>
                <a:ea typeface="黑体" panose="02010609060101010101" pitchFamily="49" charset="-122"/>
                <a:cs typeface="+mn-cs"/>
              </a:defRPr>
            </a:lvl9pPr>
          </a:lstStyle>
          <a:p>
            <a:r>
              <a:rPr lang="en-US" altLang="zh-CN" dirty="0">
                <a:ea typeface="宋体" panose="02010600030101010101" pitchFamily="2" charset="-122"/>
              </a:rPr>
              <a:t>T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0694531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/>
          <p:cNvSpPr txBox="1"/>
          <p:nvPr/>
        </p:nvSpPr>
        <p:spPr>
          <a:xfrm>
            <a:off x="2880717" y="1295871"/>
            <a:ext cx="5400600" cy="2800767"/>
          </a:xfrm>
          <a:prstGeom prst="rect">
            <a:avLst/>
          </a:prstGeom>
          <a:gradFill>
            <a:gsLst>
              <a:gs pos="47000">
                <a:schemeClr val="accent1">
                  <a:lumMod val="5000"/>
                  <a:lumOff val="95000"/>
                </a:schemeClr>
              </a:gs>
              <a:gs pos="2000">
                <a:schemeClr val="accent1">
                  <a:lumMod val="45000"/>
                  <a:lumOff val="55000"/>
                </a:schemeClr>
              </a:gs>
              <a:gs pos="89000">
                <a:srgbClr val="C5EAA7"/>
              </a:gs>
              <a:gs pos="100000">
                <a:schemeClr val="accent1">
                  <a:lumMod val="45000"/>
                  <a:lumOff val="55000"/>
                </a:schemeClr>
              </a:gs>
              <a:gs pos="100000">
                <a:schemeClr val="accent1">
                  <a:lumMod val="30000"/>
                  <a:lumOff val="70000"/>
                </a:schemeClr>
              </a:gs>
            </a:gsLst>
            <a:lin ang="5400000" scaled="1"/>
          </a:gradFill>
          <a:ln>
            <a:gradFill>
              <a:gsLst>
                <a:gs pos="0">
                  <a:schemeClr val="accent1">
                    <a:lumMod val="5000"/>
                    <a:lumOff val="95000"/>
                  </a:schemeClr>
                </a:gs>
                <a:gs pos="74000">
                  <a:schemeClr val="accent1">
                    <a:lumMod val="45000"/>
                    <a:lumOff val="55000"/>
                  </a:schemeClr>
                </a:gs>
                <a:gs pos="83000">
                  <a:schemeClr val="accent1">
                    <a:lumMod val="45000"/>
                    <a:lumOff val="55000"/>
                  </a:schemeClr>
                </a:gs>
                <a:gs pos="100000">
                  <a:schemeClr val="accent1">
                    <a:lumMod val="30000"/>
                    <a:lumOff val="70000"/>
                  </a:schemeClr>
                </a:gs>
              </a:gsLst>
              <a:lin ang="5400000" scaled="1"/>
            </a:gradFill>
          </a:ln>
          <a:effectLst>
            <a:glow rad="533400">
              <a:schemeClr val="accent1">
                <a:alpha val="40000"/>
              </a:schemeClr>
            </a:glow>
            <a:outerShdw blurRad="50800" dist="50800" dir="3720000" algn="ctr" rotWithShape="0">
              <a:srgbClr val="000000">
                <a:alpha val="43137"/>
              </a:srgbClr>
            </a:outerShdw>
            <a:reflection endPos="0" dist="50800" dir="5400000" sy="-100000" algn="bl" rotWithShape="0"/>
            <a:softEdge rad="127000"/>
          </a:effectLst>
        </p:spPr>
        <p:txBody>
          <a:bodyPr wrap="square" rtlCol="0">
            <a:spAutoFit/>
          </a:bodyPr>
          <a:lstStyle/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练习结束，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  <a:p>
            <a:r>
              <a:rPr lang="zh-CN" altLang="en-US" sz="8800" dirty="0" smtClean="0">
                <a:solidFill>
                  <a:schemeClr val="accent2"/>
                </a:solidFill>
                <a:effectLst>
                  <a:outerShdw dist="50800" dir="5400000" algn="ctr" rotWithShape="0">
                    <a:srgbClr val="000000">
                      <a:alpha val="60000"/>
                    </a:srgbClr>
                  </a:outerShdw>
                </a:effectLst>
                <a:latin typeface="隶书" panose="02010509060101010101" pitchFamily="49" charset="-122"/>
                <a:ea typeface="隶书" panose="02010509060101010101" pitchFamily="49" charset="-122"/>
              </a:rPr>
              <a:t>少年加油！</a:t>
            </a:r>
            <a:endParaRPr lang="en-US" altLang="zh-CN" sz="8800" dirty="0" smtClean="0">
              <a:solidFill>
                <a:schemeClr val="accent2"/>
              </a:solidFill>
              <a:effectLst>
                <a:outerShdw dist="50800" dir="5400000" algn="ctr" rotWithShape="0">
                  <a:srgbClr val="000000">
                    <a:alpha val="60000"/>
                  </a:srgbClr>
                </a:outerShdw>
              </a:effectLst>
              <a:latin typeface="隶书" panose="02010509060101010101" pitchFamily="49" charset="-122"/>
              <a:ea typeface="隶书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790819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专业教辅课件Q:251490010">
  <a:themeElements>
    <a:clrScheme name="穿越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Office 经典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演示文稿3" id="{8BD615A3-ED6F-4864-AAC0-0556D364D909}" vid="{BB39B361-BEE4-4C79-9337-7BDCCC8254BC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家庭作业</Template>
  <TotalTime>70</TotalTime>
  <Words>148</Words>
  <Application>Microsoft Office PowerPoint</Application>
  <PresentationFormat>自定义</PresentationFormat>
  <Paragraphs>47</Paragraphs>
  <Slides>6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5" baseType="lpstr">
      <vt:lpstr>NEU-BZ-S92</vt:lpstr>
      <vt:lpstr>方正书宋_GBK</vt:lpstr>
      <vt:lpstr>黑体</vt:lpstr>
      <vt:lpstr>隶书</vt:lpstr>
      <vt:lpstr>宋体</vt:lpstr>
      <vt:lpstr>Arial</vt:lpstr>
      <vt:lpstr>Calibri</vt:lpstr>
      <vt:lpstr>Times New Roman</vt:lpstr>
      <vt:lpstr>专业教辅课件Q:251490010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微软中国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123</cp:lastModifiedBy>
  <cp:revision>20</cp:revision>
  <dcterms:created xsi:type="dcterms:W3CDTF">2020-08-17T02:46:32Z</dcterms:created>
  <dcterms:modified xsi:type="dcterms:W3CDTF">2024-09-18T02:33:14Z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NXTAG2">
    <vt:lpwstr>0008007650000000000001024140</vt:lpwstr>
  </property>
  <property fmtid="{D5CDD505-2E9C-101B-9397-08002B2CF9AE}" pid="3" name="KSOProductBuildVer">
    <vt:lpwstr>2052-10.1.0.7698</vt:lpwstr>
  </property>
</Properties>
</file>

<file path=docProps/thumbnail.jpeg>
</file>