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7" r:id="rId6"/>
    <p:sldId id="738" r:id="rId7"/>
    <p:sldId id="733" r:id="rId8"/>
    <p:sldId id="740" r:id="rId9"/>
    <p:sldId id="734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3507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1485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616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5402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3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笔算几百几十加减几百几十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61950" y="1151855"/>
            <a:ext cx="10807700" cy="4339650"/>
            <a:chOff x="361950" y="1151855"/>
            <a:chExt cx="10807700" cy="433965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151855"/>
              <a:ext cx="10807700" cy="43396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一、想一想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做一做。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370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150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r>
                <a:rPr lang="en-US" altLang="zh-CN" sz="6600" dirty="0" smtClean="0">
                  <a:solidFill>
                    <a:srgbClr val="000000"/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□</a:t>
              </a:r>
              <a:endParaRPr lang="zh-CN" altLang="zh-CN" sz="5400" dirty="0" smtClean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想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:37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15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r>
                <a:rPr lang="en-US" altLang="zh-CN" sz="6600" dirty="0" smtClean="0">
                  <a:solidFill>
                    <a:srgbClr val="000000"/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□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370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150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r>
                <a:rPr lang="en-US" altLang="zh-CN" sz="6600" dirty="0" smtClean="0">
                  <a:solidFill>
                    <a:srgbClr val="000000"/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□</a:t>
              </a:r>
              <a:r>
                <a:rPr lang="zh-CN" altLang="zh-CN" i="1" dirty="0" smtClean="0">
                  <a:solidFill>
                    <a:srgbClr val="000000"/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　</a:t>
              </a:r>
              <a:endParaRPr lang="zh-CN" altLang="zh-CN" dirty="0">
                <a:solidFill>
                  <a:srgbClr val="000000"/>
                </a:solidFill>
                <a:effectLst/>
                <a:latin typeface="+mn-ea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4248869" y="3052388"/>
              <a:ext cx="2806799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还可以这样算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:</a:t>
              </a:r>
              <a:endParaRPr lang="zh-CN" altLang="en-US" dirty="0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37479" y="2880047"/>
              <a:ext cx="2604381" cy="1336762"/>
            </a:xfrm>
            <a:prstGeom prst="rect">
              <a:avLst/>
            </a:prstGeom>
          </p:spPr>
        </p:pic>
      </p:grpSp>
      <p:sp>
        <p:nvSpPr>
          <p:cNvPr id="17" name="矩形 16"/>
          <p:cNvSpPr>
            <a:spLocks noChangeAspect="1"/>
          </p:cNvSpPr>
          <p:nvPr/>
        </p:nvSpPr>
        <p:spPr>
          <a:xfrm>
            <a:off x="2369832" y="326634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52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171147" y="4470074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520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929049" y="4154218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5   2    0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118001" y="3710854"/>
            <a:ext cx="338554" cy="496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 smtClean="0"/>
              <a:t>1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2459179" y="2056429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520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1130835"/>
            <a:ext cx="10807700" cy="3748719"/>
            <a:chOff x="361950" y="1130835"/>
            <a:chExt cx="10807700" cy="3748719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130835"/>
              <a:ext cx="10807700" cy="37487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420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-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240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r>
                <a:rPr lang="en-US" altLang="zh-CN" sz="6600" dirty="0">
                  <a:solidFill>
                    <a:srgbClr val="000000"/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□</a:t>
              </a:r>
              <a:endParaRPr lang="zh-CN" altLang="zh-CN" sz="66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:42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-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24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r>
                <a:rPr lang="en-US" altLang="zh-CN" sz="6600" dirty="0">
                  <a:solidFill>
                    <a:srgbClr val="000000"/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□</a:t>
              </a:r>
              <a:r>
                <a:rPr lang="en-US" altLang="zh-CN" dirty="0">
                  <a:solidFill>
                    <a:srgbClr val="000000"/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latin typeface="+mn-ea"/>
                  <a:ea typeface="+mn-ea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420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-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240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r>
                <a:rPr lang="en-US" altLang="zh-CN" sz="6600" dirty="0">
                  <a:solidFill>
                    <a:srgbClr val="000000"/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□</a:t>
              </a:r>
              <a:r>
                <a:rPr lang="zh-CN" altLang="zh-CN" i="1" dirty="0">
                  <a:solidFill>
                    <a:srgbClr val="000000"/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　</a:t>
              </a:r>
              <a:endParaRPr lang="zh-CN" altLang="zh-CN" dirty="0">
                <a:solidFill>
                  <a:srgbClr val="000000"/>
                </a:solidFill>
                <a:effectLst/>
                <a:latin typeface="+mn-ea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11" name="矩形 10"/>
            <p:cNvSpPr>
              <a:spLocks noChangeAspect="1"/>
            </p:cNvSpPr>
            <p:nvPr/>
          </p:nvSpPr>
          <p:spPr>
            <a:xfrm>
              <a:off x="4032845" y="2669264"/>
              <a:ext cx="2806799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还可以这样算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:</a:t>
              </a:r>
              <a:endParaRPr lang="zh-CN" altLang="en-US" dirty="0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47755" y="2755059"/>
              <a:ext cx="2535238" cy="1256096"/>
            </a:xfrm>
            <a:prstGeom prst="rect">
              <a:avLst/>
            </a:prstGeom>
          </p:spPr>
        </p:pic>
      </p:grpSp>
      <p:sp>
        <p:nvSpPr>
          <p:cNvPr id="21" name="矩形 20"/>
          <p:cNvSpPr>
            <a:spLocks noChangeAspect="1"/>
          </p:cNvSpPr>
          <p:nvPr/>
        </p:nvSpPr>
        <p:spPr>
          <a:xfrm>
            <a:off x="2277718" y="264824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2058013" y="3872990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180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715264" y="3949657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1   8   0</a:t>
            </a:r>
            <a:endParaRPr lang="zh-CN" altLang="en-US" dirty="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754906" y="2420830"/>
            <a:ext cx="287258" cy="496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</a:rPr>
              <a:t>·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2360503" y="1435690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180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6710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二、我会列竖式计算。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240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570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260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84573" y="2015951"/>
            <a:ext cx="2028571" cy="1409524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3383754" y="1192686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95729" y="1917436"/>
            <a:ext cx="2009524" cy="1466667"/>
          </a:xfrm>
          <a:prstGeom prst="rect">
            <a:avLst/>
          </a:prstGeom>
        </p:spPr>
      </p:pic>
      <p:sp>
        <p:nvSpPr>
          <p:cNvPr id="17" name="矩形 16"/>
          <p:cNvSpPr>
            <a:spLocks noChangeAspect="1"/>
          </p:cNvSpPr>
          <p:nvPr/>
        </p:nvSpPr>
        <p:spPr>
          <a:xfrm>
            <a:off x="7757944" y="1211797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830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3847988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550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360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700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230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8549" y="4526707"/>
            <a:ext cx="2209524" cy="1447619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3232626" y="3847988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190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835614" y="4536231"/>
            <a:ext cx="2047619" cy="1438095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7627683" y="3876254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470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04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31062"/>
            <a:ext cx="10807700" cy="2417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里填上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510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250○400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170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640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380○120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290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590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120○340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370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841075" y="2407919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&gt;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827635" y="2984988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904135" y="3582865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=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0365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从长颈鹿馆到大象馆有哪几条路可以走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走哪条路最近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pic>
        <p:nvPicPr>
          <p:cNvPr id="4" name="24SK17G.eps" descr="id:21474900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48469" y="2520007"/>
            <a:ext cx="3576922" cy="221047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4032845" y="2345381"/>
            <a:ext cx="7343303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8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条路。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条路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长颈鹿馆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熊猫馆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大象馆。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350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430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780(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条路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长颈鹿馆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飞禽馆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大象馆。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460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310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770(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770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780</a:t>
            </a:r>
            <a:r>
              <a:rPr lang="zh-CN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走第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条路最近。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3022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豆豆家、皮皮家和学校在同一条马路上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豆豆家距离学校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皮皮家距离学校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米。皮皮家和豆豆家相距多少米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请考虑不同的情况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豆豆家和皮皮家在学校的同侧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:320-280=40(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豆豆家和皮皮家在学校的两侧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:320+280=600(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4350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1079847"/>
            <a:ext cx="9765027" cy="4176464"/>
            <a:chOff x="361950" y="1079847"/>
            <a:chExt cx="9765027" cy="4176464"/>
          </a:xfrm>
        </p:grpSpPr>
        <p:grpSp>
          <p:nvGrpSpPr>
            <p:cNvPr id="5" name="组合 4"/>
            <p:cNvGrpSpPr/>
            <p:nvPr/>
          </p:nvGrpSpPr>
          <p:grpSpPr>
            <a:xfrm>
              <a:off x="361950" y="1079847"/>
              <a:ext cx="5020926" cy="701150"/>
              <a:chOff x="361950" y="2051565"/>
              <a:chExt cx="5020926" cy="701150"/>
            </a:xfrm>
          </p:grpSpPr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361950" y="2069451"/>
                <a:ext cx="5020926" cy="6832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en-US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五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、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每朵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下面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藏着谁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? 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" name="W30J.eps" descr="id:2147495200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181657" y="2051565"/>
                <a:ext cx="643121" cy="673956"/>
              </a:xfrm>
              <a:prstGeom prst="rect">
                <a:avLst/>
              </a:prstGeom>
            </p:spPr>
          </p:pic>
        </p:grp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6501" y="1980121"/>
              <a:ext cx="9190476" cy="3276190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1721323" y="215996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803758" y="311243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057181" y="223197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126791" y="312781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145413" y="432020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264</Words>
  <Application>Microsoft Office PowerPoint</Application>
  <PresentationFormat>自定义</PresentationFormat>
  <Paragraphs>60</Paragraphs>
  <Slides>10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44</cp:revision>
  <dcterms:created xsi:type="dcterms:W3CDTF">2020-07-20T09:37:23Z</dcterms:created>
  <dcterms:modified xsi:type="dcterms:W3CDTF">2024-09-10T06:09:34Z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