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2" r:id="rId4"/>
    <p:sldId id="737" r:id="rId5"/>
    <p:sldId id="733" r:id="rId6"/>
    <p:sldId id="738" r:id="rId7"/>
    <p:sldId id="739" r:id="rId8"/>
    <p:sldId id="734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jpeg"/><Relationship Id="rId5" Type="http://schemas.openxmlformats.org/officeDocument/2006/relationships/image" Target="../media/image3.emf"/><Relationship Id="rId4" Type="http://schemas.openxmlformats.org/officeDocument/2006/relationships/package" Target="../embeddings/Microsoft_Word___1.docx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oleObject" Target="../embeddings/oleObject2.bin"/><Relationship Id="rId7" Type="http://schemas.openxmlformats.org/officeDocument/2006/relationships/package" Target="../embeddings/Microsoft_Word___3.doc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5.emf"/><Relationship Id="rId4" Type="http://schemas.openxmlformats.org/officeDocument/2006/relationships/package" Target="../embeddings/Microsoft_Word___2.docx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 smtClean="0">
                <a:solidFill>
                  <a:srgbClr val="D60093"/>
                </a:solidFill>
              </a:rPr>
              <a:t>8</a:t>
            </a:r>
            <a:r>
              <a:rPr lang="zh-CN" altLang="zh-CN" sz="4000" dirty="0" smtClean="0">
                <a:solidFill>
                  <a:srgbClr val="D60093"/>
                </a:solidFill>
              </a:rPr>
              <a:t>课时</a:t>
            </a:r>
            <a:r>
              <a:rPr lang="zh-CN" altLang="zh-CN" sz="4000" i="1" dirty="0">
                <a:solidFill>
                  <a:srgbClr val="D60093"/>
                </a:solidFill>
              </a:rPr>
              <a:t>　</a:t>
            </a:r>
            <a:r>
              <a:rPr lang="zh-CN" altLang="zh-CN" sz="4000" dirty="0">
                <a:solidFill>
                  <a:srgbClr val="D60093"/>
                </a:solidFill>
              </a:rPr>
              <a:t>估算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24SK10G.eps" descr="id:214749187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70569" y="1573393"/>
            <a:ext cx="7786811" cy="1958695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61950" y="80388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一、我会填。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7" name="LM3KR05G.eps" descr="id:214749197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36501" y="3611930"/>
            <a:ext cx="8136904" cy="1923751"/>
          </a:xfrm>
          <a:prstGeom prst="rect">
            <a:avLst/>
          </a:prstGeom>
        </p:spPr>
      </p:pic>
      <p:sp>
        <p:nvSpPr>
          <p:cNvPr id="18" name="矩形 17"/>
          <p:cNvSpPr>
            <a:spLocks noChangeAspect="1"/>
          </p:cNvSpPr>
          <p:nvPr/>
        </p:nvSpPr>
        <p:spPr>
          <a:xfrm>
            <a:off x="6617002" y="1573393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100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4509200" y="2020240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100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6154986" y="2012280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700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6729488" y="2463432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700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6648532" y="3638589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100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4416614" y="4071665"/>
            <a:ext cx="80021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7</a:t>
            </a: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00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6011300" y="4063705"/>
            <a:ext cx="100540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2100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6699850" y="4485243"/>
            <a:ext cx="100540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2100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642551"/>
            <a:ext cx="108077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里填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上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或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3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91×8</a:t>
            </a:r>
            <a:r>
              <a:rPr lang="en-US" altLang="zh-CN" sz="54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700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389×5</a:t>
            </a:r>
            <a:r>
              <a:rPr lang="en-US" altLang="zh-CN" sz="54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2100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3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75×6</a:t>
            </a:r>
            <a:r>
              <a:rPr lang="en-US" altLang="zh-CN" sz="54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480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852×4</a:t>
            </a:r>
            <a:r>
              <a:rPr lang="en-US" altLang="zh-CN" sz="54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3600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011141" y="2407768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&gt;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273205" y="2428526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&lt;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2960029" y="3411221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&lt;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273205" y="3417752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&lt;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1303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53831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我会解答。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1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下面是某水果店一周销售橙子的统计表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3646698"/>
            <a:ext cx="10807700" cy="12495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水果店这一周大约销售橙子多少千克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90×7=630(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千克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436613807"/>
              </p:ext>
            </p:extLst>
          </p:nvPr>
        </p:nvGraphicFramePr>
        <p:xfrm>
          <a:off x="361948" y="2544566"/>
          <a:ext cx="10807704" cy="975360"/>
        </p:xfrm>
        <a:graphic>
          <a:graphicData uri="http://schemas.openxmlformats.org/drawingml/2006/table">
            <a:tbl>
              <a:tblPr firstRow="1" firstCol="1" bandRow="1"/>
              <a:tblGrid>
                <a:gridCol w="1942705"/>
                <a:gridCol w="1152128"/>
                <a:gridCol w="1296144"/>
                <a:gridCol w="1012875"/>
                <a:gridCol w="1350963"/>
                <a:gridCol w="1350963"/>
                <a:gridCol w="1350963"/>
                <a:gridCol w="1350963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星期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二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三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四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五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六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日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质量</a:t>
                      </a:r>
                      <a:r>
                        <a:rPr lang="en-US" sz="32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千克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89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90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91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87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93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90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89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61950" y="895695"/>
            <a:ext cx="11679238" cy="4039843"/>
            <a:chOff x="361950" y="843145"/>
            <a:chExt cx="11679238" cy="4039843"/>
          </a:xfrm>
        </p:grpSpPr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361950" y="843145"/>
              <a:ext cx="2242922" cy="626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</a:t>
              </a:r>
              <a:r>
                <a:rPr lang="en-US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买玩具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7" name="对象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55058770"/>
                </p:ext>
              </p:extLst>
            </p:nvPr>
          </p:nvGraphicFramePr>
          <p:xfrm>
            <a:off x="363538" y="3484400"/>
            <a:ext cx="11677650" cy="13985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8" name="文档" r:id="rId4" imgW="3947304" imgH="471506" progId="Word.Document.12">
                    <p:embed/>
                  </p:oleObj>
                </mc:Choice>
                <mc:Fallback>
                  <p:oleObj name="文档" r:id="rId4" imgW="3947304" imgH="471506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363538" y="3484400"/>
                          <a:ext cx="11677650" cy="139858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8" name="矩形 7"/>
          <p:cNvSpPr>
            <a:spLocks noChangeAspect="1"/>
          </p:cNvSpPr>
          <p:nvPr/>
        </p:nvSpPr>
        <p:spPr>
          <a:xfrm>
            <a:off x="288429" y="4892609"/>
            <a:ext cx="284084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89×8≈720(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0" name="LM3KR06G.eps" descr="id:2147491998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2044180" y="1522405"/>
            <a:ext cx="6597177" cy="1930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02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830471"/>
              </p:ext>
            </p:extLst>
          </p:nvPr>
        </p:nvGraphicFramePr>
        <p:xfrm>
          <a:off x="432445" y="1264341"/>
          <a:ext cx="11671959" cy="9262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文档" r:id="rId4" imgW="3826872" imgH="303675" progId="Word.Document.12">
                  <p:embed/>
                </p:oleObj>
              </mc:Choice>
              <mc:Fallback>
                <p:oleObj name="文档" r:id="rId4" imgW="3826872" imgH="30367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32445" y="1264341"/>
                        <a:ext cx="11671959" cy="9262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>
            <a:spLocks noChangeAspect="1"/>
          </p:cNvSpPr>
          <p:nvPr/>
        </p:nvSpPr>
        <p:spPr>
          <a:xfrm>
            <a:off x="361950" y="2320029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62</a:t>
            </a:r>
            <a:r>
              <a:rPr lang="zh-CN" altLang="zh-CN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看成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60,60×5=300(</a:t>
            </a:r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),62×5&gt;300,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所以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300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元不够。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8402257"/>
              </p:ext>
            </p:extLst>
          </p:nvPr>
        </p:nvGraphicFramePr>
        <p:xfrm>
          <a:off x="432444" y="3064541"/>
          <a:ext cx="11671959" cy="12331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文档" r:id="rId7" imgW="3826872" imgH="404302" progId="Word.Document.12">
                  <p:embed/>
                </p:oleObj>
              </mc:Choice>
              <mc:Fallback>
                <p:oleObj name="文档" r:id="rId7" imgW="3826872" imgH="40430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32444" y="3064541"/>
                        <a:ext cx="11671959" cy="12331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矩形 9"/>
          <p:cNvSpPr>
            <a:spLocks noChangeAspect="1"/>
          </p:cNvSpPr>
          <p:nvPr/>
        </p:nvSpPr>
        <p:spPr>
          <a:xfrm>
            <a:off x="361950" y="4360625"/>
            <a:ext cx="3395481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300-57×4=72(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7468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58390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买车票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小明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爸爸妈妈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乘火车去旅游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每张火车票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129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往返票价相同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且均为全价票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小明一家三口买往返火车票大约花了多少钱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3×2=6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张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129×6≈780(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264</TotalTime>
  <Words>175</Words>
  <Application>Microsoft Office PowerPoint</Application>
  <PresentationFormat>自定义</PresentationFormat>
  <Paragraphs>57</Paragraphs>
  <Slides>9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3" baseType="lpstr">
      <vt:lpstr>NEU-BZ-S92</vt:lpstr>
      <vt:lpstr>方正启体简体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43</cp:revision>
  <dcterms:created xsi:type="dcterms:W3CDTF">2020-07-20T09:37:23Z</dcterms:created>
  <dcterms:modified xsi:type="dcterms:W3CDTF">2024-09-10T06:56:51Z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