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8" r:id="rId6"/>
    <p:sldId id="733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7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一个因数末尾有</a:t>
            </a:r>
            <a:r>
              <a:rPr lang="en-US" altLang="zh-CN" sz="4000" dirty="0">
                <a:solidFill>
                  <a:srgbClr val="D60093"/>
                </a:solidFill>
              </a:rPr>
              <a:t>0</a:t>
            </a:r>
            <a:r>
              <a:rPr lang="zh-CN" altLang="zh-CN" sz="4000" dirty="0">
                <a:solidFill>
                  <a:srgbClr val="D60093"/>
                </a:solidFill>
              </a:rPr>
              <a:t>的乘法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670×2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240×3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12565" y="2153597"/>
            <a:ext cx="2161905" cy="1457143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3068379" y="1417648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1340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86548" y="2179510"/>
            <a:ext cx="2028571" cy="1419048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7489229" y="141764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61950" y="366460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计算因数末尾有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的乘法时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前面的数与一位数相乘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再看因数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末尾有几个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就在积的末尾添几个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777261" y="36659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244073" y="42530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64493" y="485240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1079847"/>
            <a:ext cx="10807700" cy="4220675"/>
            <a:chOff x="361950" y="891620"/>
            <a:chExt cx="10807700" cy="422067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91620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二、我把算式送回家。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填序号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chemeClr val="tx1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270×3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dirty="0" smtClean="0">
                  <a:solidFill>
                    <a:schemeClr val="tx1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②</a:t>
              </a:r>
              <a:r>
                <a:rPr lang="en-US" altLang="zh-CN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800×6	</a:t>
              </a:r>
              <a:r>
                <a:rPr lang="zh-CN" altLang="zh-CN" dirty="0" smtClean="0">
                  <a:solidFill>
                    <a:schemeClr val="tx1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③</a:t>
              </a:r>
              <a:r>
                <a:rPr lang="en-US" altLang="zh-CN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125×8</a:t>
              </a:r>
              <a:r>
                <a:rPr lang="en-US" altLang="zh-CN" dirty="0" smtClean="0">
                  <a:solidFill>
                    <a:schemeClr val="tx1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chemeClr val="tx1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④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750×8	</a:t>
              </a:r>
              <a:r>
                <a:rPr lang="zh-CN" altLang="zh-CN" dirty="0" smtClean="0">
                  <a:solidFill>
                    <a:schemeClr val="tx1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⑤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24×5	</a:t>
              </a:r>
              <a:r>
                <a:rPr lang="zh-CN" altLang="zh-CN" dirty="0">
                  <a:solidFill>
                    <a:schemeClr val="tx1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⑥</a:t>
              </a:r>
              <a:r>
                <a:rPr lang="en-US" altLang="zh-CN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405×2</a:t>
              </a:r>
              <a:r>
                <a:rPr lang="en-US" altLang="zh-CN" dirty="0" smtClean="0">
                  <a:solidFill>
                    <a:schemeClr val="tx1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  <a:endParaRPr lang="zh-CN" altLang="zh-CN" dirty="0">
                <a:solidFill>
                  <a:schemeClr val="tx1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N75.eps" descr="id:214749344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728589" y="2835836"/>
              <a:ext cx="7920880" cy="2276459"/>
            </a:xfrm>
            <a:prstGeom prst="rect">
              <a:avLst/>
            </a:prstGeom>
          </p:spPr>
        </p:pic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2293647" y="3479028"/>
            <a:ext cx="15231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⑤⑥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10199" y="3345796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49269" y="3352464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1732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42937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三、谁的年龄大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按算式的结果从大到小排列算式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383751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440</a:t>
            </a:r>
            <a:r>
              <a:rPr lang="en-US" altLang="zh-CN" i="1" dirty="0" smtClean="0">
                <a:ea typeface="宋体" panose="02010600030101010101" pitchFamily="2" charset="-122"/>
              </a:rPr>
              <a:t>×</a:t>
            </a:r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r>
              <a:rPr lang="en-US" altLang="zh-CN" i="1" dirty="0" smtClean="0">
                <a:ea typeface="宋体" panose="02010600030101010101" pitchFamily="2" charset="-122"/>
              </a:rPr>
              <a:t>&gt;</a:t>
            </a:r>
            <a:r>
              <a:rPr lang="en-US" altLang="zh-CN" dirty="0" smtClean="0">
                <a:ea typeface="宋体" panose="02010600030101010101" pitchFamily="2" charset="-122"/>
              </a:rPr>
              <a:t>280</a:t>
            </a:r>
            <a:r>
              <a:rPr lang="en-US" altLang="zh-CN" i="1" dirty="0" smtClean="0">
                <a:ea typeface="宋体" panose="02010600030101010101" pitchFamily="2" charset="-122"/>
              </a:rPr>
              <a:t>×</a:t>
            </a:r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r>
              <a:rPr lang="en-US" altLang="zh-CN" i="1" dirty="0" smtClean="0">
                <a:ea typeface="宋体" panose="02010600030101010101" pitchFamily="2" charset="-122"/>
              </a:rPr>
              <a:t>&gt;</a:t>
            </a:r>
            <a:r>
              <a:rPr lang="en-US" altLang="zh-CN" dirty="0" smtClean="0">
                <a:ea typeface="宋体" panose="02010600030101010101" pitchFamily="2" charset="-122"/>
              </a:rPr>
              <a:t>160</a:t>
            </a:r>
            <a:r>
              <a:rPr lang="en-US" altLang="zh-CN" i="1" dirty="0" smtClean="0">
                <a:ea typeface="宋体" panose="02010600030101010101" pitchFamily="2" charset="-122"/>
              </a:rPr>
              <a:t>×</a:t>
            </a:r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r>
              <a:rPr lang="en-US" altLang="zh-CN" i="1" dirty="0" smtClean="0">
                <a:ea typeface="宋体" panose="02010600030101010101" pitchFamily="2" charset="-122"/>
              </a:rPr>
              <a:t>&gt;</a:t>
            </a:r>
            <a:r>
              <a:rPr lang="en-US" altLang="zh-CN" dirty="0" smtClean="0">
                <a:ea typeface="宋体" panose="02010600030101010101" pitchFamily="2" charset="-122"/>
              </a:rPr>
              <a:t>340</a:t>
            </a:r>
            <a:r>
              <a:rPr lang="en-US" altLang="zh-CN" i="1" dirty="0" smtClean="0">
                <a:ea typeface="宋体" panose="02010600030101010101" pitchFamily="2" charset="-122"/>
              </a:rPr>
              <a:t>×</a:t>
            </a:r>
            <a:r>
              <a:rPr lang="en-US" altLang="zh-CN" dirty="0" smtClean="0">
                <a:ea typeface="宋体" panose="02010600030101010101" pitchFamily="2" charset="-122"/>
              </a:rPr>
              <a:t>2 </a:t>
            </a:r>
            <a:endParaRPr lang="zh-CN" altLang="en-US" dirty="0"/>
          </a:p>
        </p:txBody>
      </p:sp>
      <p:pic>
        <p:nvPicPr>
          <p:cNvPr id="6" name="LM3KR02G.eps" descr="id:21474919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28589" y="2146700"/>
            <a:ext cx="7704856" cy="152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143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箱这样的茶杯需要多少钱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pic>
        <p:nvPicPr>
          <p:cNvPr id="5" name="24SK21G.eps" descr="id:21474918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653" y="2369496"/>
            <a:ext cx="2069863" cy="143794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16421" y="4032175"/>
            <a:ext cx="34131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240×4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960(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4987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绿色发展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促进人与自然和谐共生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为节约木材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可以把废纸回收再造。每回收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吨废纸可造出再生纸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节省木材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上学期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回收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吨废纸。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这些废纸可以造出多少千克再生纸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这些废纸可以节省多少千克木材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385665"/>
            <a:ext cx="36711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780×3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2340(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635674"/>
            <a:ext cx="36711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340×3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1020(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539294"/>
            <a:ext cx="10807700" cy="6555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983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0757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里填上合适的数。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1.926+928+930+932+934=(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2.243+244+245+246+247+248+249=(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12965" y="260651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30647" y="259600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817739" y="2607017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4650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788857" y="318548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506539" y="317497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493631" y="3185980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1722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183</Words>
  <Application>Microsoft Office PowerPoint</Application>
  <PresentationFormat>自定义</PresentationFormat>
  <Paragraphs>42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2024-09-10T06:54:17Z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