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731" r:id="rId3"/>
    <p:sldId id="732" r:id="rId4"/>
    <p:sldId id="736" r:id="rId5"/>
    <p:sldId id="740" r:id="rId6"/>
    <p:sldId id="737" r:id="rId7"/>
    <p:sldId id="738" r:id="rId8"/>
    <p:sldId id="739" r:id="rId9"/>
    <p:sldId id="734" r:id="rId10"/>
    <p:sldId id="735" r:id="rId11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66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10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 smtClean="0">
                <a:solidFill>
                  <a:srgbClr val="D60093"/>
                </a:solidFill>
              </a:rPr>
              <a:t>第</a:t>
            </a:r>
            <a:r>
              <a:rPr lang="en-US" altLang="zh-CN" sz="4000" dirty="0">
                <a:solidFill>
                  <a:srgbClr val="D60093"/>
                </a:solidFill>
              </a:rPr>
              <a:t>1</a:t>
            </a:r>
            <a:r>
              <a:rPr lang="zh-CN" altLang="zh-CN" sz="4000" dirty="0">
                <a:solidFill>
                  <a:srgbClr val="D60093"/>
                </a:solidFill>
              </a:rPr>
              <a:t>课时</a:t>
            </a:r>
            <a:r>
              <a:rPr lang="zh-CN" altLang="zh-CN" sz="4000" i="1" dirty="0">
                <a:solidFill>
                  <a:srgbClr val="D60093"/>
                </a:solidFill>
              </a:rPr>
              <a:t>　</a:t>
            </a:r>
            <a:r>
              <a:rPr lang="zh-CN" altLang="zh-CN" sz="4000" dirty="0">
                <a:solidFill>
                  <a:srgbClr val="D60093"/>
                </a:solidFill>
              </a:rPr>
              <a:t>认识四边形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24SK11G.eps" descr="id:214749214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584573" y="2271073"/>
            <a:ext cx="7197134" cy="1550364"/>
          </a:xfrm>
          <a:prstGeom prst="rect">
            <a:avLst/>
          </a:prstGeom>
        </p:spPr>
      </p:pic>
      <p:sp>
        <p:nvSpPr>
          <p:cNvPr id="2" name="矩形 1"/>
          <p:cNvSpPr>
            <a:spLocks noChangeAspect="1"/>
          </p:cNvSpPr>
          <p:nvPr/>
        </p:nvSpPr>
        <p:spPr>
          <a:xfrm>
            <a:off x="361950" y="1583903"/>
            <a:ext cx="10807700" cy="68326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一、下面的图形是四边形的在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里画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不是的画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“×”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1800597" y="3240087"/>
            <a:ext cx="59663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rgbClr val="FF0000"/>
                </a:solidFill>
              </a:rPr>
              <a:t>×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3935669" y="3246065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5928073" y="3312095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7993285" y="3256456"/>
            <a:ext cx="59663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rgbClr val="FF0000"/>
                </a:solidFill>
              </a:rPr>
              <a:t>×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361950" y="668819"/>
            <a:ext cx="10807700" cy="5495847"/>
            <a:chOff x="361950" y="668819"/>
            <a:chExt cx="10807700" cy="5495847"/>
          </a:xfrm>
        </p:grpSpPr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61950" y="668819"/>
              <a:ext cx="10807700" cy="526297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二、我会判。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正确的画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“</a:t>
              </a:r>
              <a:r>
                <a:rPr lang="en-US" altLang="zh-CN" dirty="0">
                  <a:solidFill>
                    <a:srgbClr val="000000"/>
                  </a:solidFill>
                  <a:latin typeface="Cambria Math" panose="02040503050406030204" pitchFamily="18" charset="0"/>
                  <a:ea typeface="NEU-BZ-S92"/>
                  <a:cs typeface="Times New Roman" panose="02020603050405020304" pitchFamily="18" charset="0"/>
                </a:rPr>
                <a:t>√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”,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错误的画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“×”)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2.</a:t>
              </a:r>
            </a:p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3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18" name="N98.eps" descr="id:2147493862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008509" y="1628162"/>
              <a:ext cx="6264696" cy="1434775"/>
            </a:xfrm>
            <a:prstGeom prst="rect">
              <a:avLst/>
            </a:prstGeom>
          </p:spPr>
        </p:pic>
        <p:pic>
          <p:nvPicPr>
            <p:cNvPr id="19" name="N100.eps" descr="id:2147493869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1008508" y="3293585"/>
              <a:ext cx="6500409" cy="1286905"/>
            </a:xfrm>
            <a:prstGeom prst="rect">
              <a:avLst/>
            </a:prstGeom>
          </p:spPr>
        </p:pic>
        <p:pic>
          <p:nvPicPr>
            <p:cNvPr id="20" name="N101.eps" descr="id:2147493876;FounderCES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1008509" y="4614231"/>
              <a:ext cx="5005608" cy="1550435"/>
            </a:xfrm>
            <a:prstGeom prst="rect">
              <a:avLst/>
            </a:prstGeom>
          </p:spPr>
        </p:pic>
      </p:grpSp>
      <p:sp>
        <p:nvSpPr>
          <p:cNvPr id="22" name="矩形 21"/>
          <p:cNvSpPr>
            <a:spLocks noChangeAspect="1"/>
          </p:cNvSpPr>
          <p:nvPr/>
        </p:nvSpPr>
        <p:spPr>
          <a:xfrm>
            <a:off x="4514979" y="2494997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4703473" y="4068991"/>
            <a:ext cx="59663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rgbClr val="FF0000"/>
                </a:solidFill>
              </a:rPr>
              <a:t>×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2520677" y="5613986"/>
            <a:ext cx="59663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rgbClr val="FF0000"/>
                </a:solidFill>
              </a:rPr>
              <a:t>×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78565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35831"/>
            <a:ext cx="10807700" cy="6443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三、在点子图上画出两个形状不同的四边形。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11" name="LM3KR26G-1.eps" descr="id:214749228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20477" y="1727918"/>
            <a:ext cx="9217024" cy="300219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20477" y="1727918"/>
            <a:ext cx="9361040" cy="3180065"/>
          </a:xfrm>
          <a:prstGeom prst="rect">
            <a:avLst/>
          </a:prstGeom>
        </p:spPr>
      </p:pic>
      <p:sp>
        <p:nvSpPr>
          <p:cNvPr id="13" name="矩形 12"/>
          <p:cNvSpPr>
            <a:spLocks noChangeAspect="1"/>
          </p:cNvSpPr>
          <p:nvPr/>
        </p:nvSpPr>
        <p:spPr>
          <a:xfrm>
            <a:off x="361950" y="5018147"/>
            <a:ext cx="261962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答案不唯一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10476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95931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</a:t>
            </a:r>
            <a:r>
              <a:rPr lang="zh-CN" altLang="zh-CN" dirty="0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我会选。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下列选项中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,(</a:t>
            </a:r>
            <a:r>
              <a:rPr lang="zh-CN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不是四边形。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课桌面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B.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数学书封面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C.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五角星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四边形的四条边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一样长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对边一样长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无法判断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3202093" y="1594413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3888829" y="2808039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54102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361950" y="1295871"/>
            <a:ext cx="10807700" cy="2857398"/>
            <a:chOff x="361950" y="1462809"/>
            <a:chExt cx="10807700" cy="2857398"/>
          </a:xfrm>
        </p:grpSpPr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61950" y="1462809"/>
              <a:ext cx="10807700" cy="121764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五、画一条线段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将一个图形分成符合要求的两个图形。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</a:t>
              </a:r>
              <a:r>
                <a:rPr lang="en-US" altLang="zh-CN" i="1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分成两个四边形。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7" name="N102.eps" descr="id:2147493904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944613" y="2758953"/>
              <a:ext cx="6552728" cy="1561254"/>
            </a:xfrm>
            <a:prstGeom prst="rect">
              <a:avLst/>
            </a:prstGeom>
          </p:spPr>
        </p:pic>
      </p:grpSp>
      <p:pic>
        <p:nvPicPr>
          <p:cNvPr id="12" name="N102J.eps" descr="id:2147498895;FounderCES"/>
          <p:cNvPicPr/>
          <p:nvPr/>
        </p:nvPicPr>
        <p:blipFill rotWithShape="1"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r="53846"/>
          <a:stretch/>
        </p:blipFill>
        <p:spPr>
          <a:xfrm>
            <a:off x="1944613" y="2592015"/>
            <a:ext cx="3024336" cy="1596274"/>
          </a:xfrm>
          <a:prstGeom prst="rect">
            <a:avLst/>
          </a:prstGeom>
        </p:spPr>
      </p:pic>
      <p:pic>
        <p:nvPicPr>
          <p:cNvPr id="13" name="N102J.eps" descr="id:2147498895;FounderCES"/>
          <p:cNvPicPr/>
          <p:nvPr/>
        </p:nvPicPr>
        <p:blipFill rotWithShape="1"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l="56044"/>
          <a:stretch/>
        </p:blipFill>
        <p:spPr>
          <a:xfrm>
            <a:off x="5617021" y="2592015"/>
            <a:ext cx="2880320" cy="1596274"/>
          </a:xfrm>
          <a:prstGeom prst="rect">
            <a:avLst/>
          </a:prstGeom>
        </p:spPr>
      </p:pic>
      <p:sp>
        <p:nvSpPr>
          <p:cNvPr id="14" name="矩形 13"/>
          <p:cNvSpPr>
            <a:spLocks noChangeAspect="1"/>
          </p:cNvSpPr>
          <p:nvPr/>
        </p:nvSpPr>
        <p:spPr>
          <a:xfrm>
            <a:off x="361950" y="4225277"/>
            <a:ext cx="261962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答案不唯一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98271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61950" y="1079847"/>
            <a:ext cx="10807700" cy="3204040"/>
            <a:chOff x="361950" y="1151855"/>
            <a:chExt cx="10807700" cy="3204040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1151855"/>
              <a:ext cx="10807700" cy="62671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</a:t>
              </a:r>
              <a:r>
                <a:rPr lang="en-US" altLang="zh-CN" i="1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分成一个三角形和一个四边形。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5" name="N103.eps" descr="id:2147493911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2160637" y="1871934"/>
              <a:ext cx="6984776" cy="2483961"/>
            </a:xfrm>
            <a:prstGeom prst="rect">
              <a:avLst/>
            </a:prstGeom>
          </p:spPr>
        </p:pic>
      </p:grpSp>
      <p:pic>
        <p:nvPicPr>
          <p:cNvPr id="10" name="N103J.eps" descr="id:2147498902;FounderCES"/>
          <p:cNvPicPr/>
          <p:nvPr/>
        </p:nvPicPr>
        <p:blipFill rotWithShape="1"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r="60786"/>
          <a:stretch/>
        </p:blipFill>
        <p:spPr>
          <a:xfrm>
            <a:off x="2156188" y="1800138"/>
            <a:ext cx="2740754" cy="2485543"/>
          </a:xfrm>
          <a:prstGeom prst="rect">
            <a:avLst/>
          </a:prstGeom>
        </p:spPr>
      </p:pic>
      <p:pic>
        <p:nvPicPr>
          <p:cNvPr id="11" name="N103J.eps" descr="id:2147498902;FounderCES"/>
          <p:cNvPicPr/>
          <p:nvPr/>
        </p:nvPicPr>
        <p:blipFill rotWithShape="1"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l="46426" t="21748"/>
          <a:stretch/>
        </p:blipFill>
        <p:spPr>
          <a:xfrm>
            <a:off x="5400997" y="2339671"/>
            <a:ext cx="3744414" cy="1945006"/>
          </a:xfrm>
          <a:prstGeom prst="rect">
            <a:avLst/>
          </a:prstGeom>
        </p:spPr>
      </p:pic>
      <p:sp>
        <p:nvSpPr>
          <p:cNvPr id="12" name="矩形 11"/>
          <p:cNvSpPr>
            <a:spLocks noChangeAspect="1"/>
          </p:cNvSpPr>
          <p:nvPr/>
        </p:nvSpPr>
        <p:spPr>
          <a:xfrm>
            <a:off x="361950" y="4464719"/>
            <a:ext cx="261962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答案不唯一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3942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67735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六、我会做。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小明在纸上画了一个四边形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但是被淘气的小狗撕掉了一部分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如右图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请你想一想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他画的可能是什么图形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在可能的图形里面画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2" name="20VRG31.eps" descr="id:214749392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320877" y="3284029"/>
            <a:ext cx="2304256" cy="1133210"/>
          </a:xfrm>
          <a:prstGeom prst="rect">
            <a:avLst/>
          </a:prstGeom>
        </p:spPr>
      </p:pic>
      <p:pic>
        <p:nvPicPr>
          <p:cNvPr id="9" name="20VRG32.eps" descr="id:2147493932;FounderCES"/>
          <p:cNvPicPr/>
          <p:nvPr/>
        </p:nvPicPr>
        <p:blipFill rotWithShape="1">
          <a:blip r:embed="rId3"/>
          <a:srcRect b="67111"/>
          <a:stretch/>
        </p:blipFill>
        <p:spPr>
          <a:xfrm>
            <a:off x="2160637" y="4668896"/>
            <a:ext cx="6840760" cy="957965"/>
          </a:xfrm>
          <a:prstGeom prst="rect">
            <a:avLst/>
          </a:prstGeom>
        </p:spPr>
      </p:pic>
      <p:sp>
        <p:nvSpPr>
          <p:cNvPr id="10" name="矩形 9"/>
          <p:cNvSpPr>
            <a:spLocks noChangeAspect="1"/>
          </p:cNvSpPr>
          <p:nvPr/>
        </p:nvSpPr>
        <p:spPr>
          <a:xfrm>
            <a:off x="5473005" y="4752255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268</TotalTime>
  <Words>186</Words>
  <Application>Microsoft Office PowerPoint</Application>
  <PresentationFormat>自定义</PresentationFormat>
  <Paragraphs>42</Paragraphs>
  <Slides>10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3" baseType="lpstr">
      <vt:lpstr>NEU-BZ-S92</vt:lpstr>
      <vt:lpstr>方正启体简体</vt:lpstr>
      <vt:lpstr>方正书宋_GBK</vt:lpstr>
      <vt:lpstr>黑体</vt:lpstr>
      <vt:lpstr>华文琥珀</vt:lpstr>
      <vt:lpstr>华文新魏</vt:lpstr>
      <vt:lpstr>隶书</vt:lpstr>
      <vt:lpstr>宋体</vt:lpstr>
      <vt:lpstr>Arial</vt:lpstr>
      <vt:lpstr>Calibri</vt:lpstr>
      <vt:lpstr>Cambria Math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42</cp:revision>
  <dcterms:created xsi:type="dcterms:W3CDTF">2020-07-20T09:37:23Z</dcterms:created>
  <dcterms:modified xsi:type="dcterms:W3CDTF">2024-09-10T07:05:30Z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