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sldIdLst>
    <p:sldId id="256" r:id="rId2"/>
    <p:sldId id="731" r:id="rId3"/>
    <p:sldId id="732" r:id="rId4"/>
    <p:sldId id="736" r:id="rId5"/>
    <p:sldId id="733" r:id="rId6"/>
    <p:sldId id="738" r:id="rId7"/>
    <p:sldId id="739" r:id="rId8"/>
    <p:sldId id="734" r:id="rId9"/>
    <p:sldId id="735" r:id="rId10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59">
          <p15:clr>
            <a:srgbClr val="A4A3A4"/>
          </p15:clr>
        </p15:guide>
        <p15:guide id="2" pos="362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0093"/>
    <a:srgbClr val="339966"/>
    <a:srgbClr val="E3261E"/>
    <a:srgbClr val="B53D5A"/>
    <a:srgbClr val="5F5F5F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4" autoAdjust="0"/>
    <p:restoredTop sz="94591" autoAdjust="0"/>
  </p:normalViewPr>
  <p:slideViewPr>
    <p:cSldViewPr>
      <p:cViewPr varScale="1">
        <p:scale>
          <a:sx n="92" d="100"/>
          <a:sy n="92" d="100"/>
        </p:scale>
        <p:origin x="282" y="78"/>
      </p:cViewPr>
      <p:guideLst>
        <p:guide orient="horz" pos="2059"/>
        <p:guide pos="362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9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16421" y="1655911"/>
            <a:ext cx="11017224" cy="432048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wrap="none" lIns="91440" tIns="45720" rIns="91440" bIns="45720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zh-CN" altLang="en-US" sz="11500" b="0" dirty="0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课堂</a:t>
            </a:r>
            <a:r>
              <a:rPr lang="zh-CN" altLang="en-US" sz="11500" b="0" dirty="0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练习</a:t>
            </a:r>
            <a:endParaRPr lang="zh-CN" altLang="en-US" sz="11500" b="0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9368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1635" y="0"/>
            <a:ext cx="3960440" cy="1512168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524695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-1.8049E-6 4.94855E-7 L -1.8049E-6 -0.07202 " pathEditMode="relative" rAng="0" ptsTypes="AA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01"/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1635" y="0"/>
            <a:ext cx="3960440" cy="1512168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云形 1"/>
          <p:cNvSpPr/>
          <p:nvPr userDrawn="1"/>
        </p:nvSpPr>
        <p:spPr>
          <a:xfrm>
            <a:off x="7561635" y="0"/>
            <a:ext cx="3960440" cy="1512168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 userDrawn="1"/>
        </p:nvSpPr>
        <p:spPr>
          <a:xfrm>
            <a:off x="2376661" y="1295871"/>
            <a:ext cx="6984604" cy="2800767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none" rtlCol="0">
            <a:spAutoFit/>
          </a:bodyPr>
          <a:lstStyle/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练习结束啦，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继续努力呀！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" Target="../slides/slide2.xml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audio" Target="../media/audio1.wav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  <p:sp>
        <p:nvSpPr>
          <p:cNvPr id="2" name="动作按钮: 第一张 1">
            <a:hlinkClick r:id="rId8" action="ppaction://hlinksldjump" highlightClick="1">
              <a:snd r:embed="rId9" name="camera.wav"/>
            </a:hlinkClick>
          </p:cNvPr>
          <p:cNvSpPr/>
          <p:nvPr userDrawn="1"/>
        </p:nvSpPr>
        <p:spPr>
          <a:xfrm>
            <a:off x="10596459" y="5560029"/>
            <a:ext cx="864096" cy="898646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89" r:id="rId2"/>
    <p:sldLayoutId id="2147483690" r:id="rId3"/>
    <p:sldLayoutId id="2147483691" r:id="rId4"/>
    <p:sldLayoutId id="2147483692" r:id="rId5"/>
    <p:sldLayoutId id="2147483694" r:id="rId6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5" Type="http://schemas.openxmlformats.org/officeDocument/2006/relationships/audio" Target="../media/audio2.wav"/><Relationship Id="rId4" Type="http://schemas.openxmlformats.org/officeDocument/2006/relationships/slide" Target="slide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720477" y="3384103"/>
            <a:ext cx="9937104" cy="151216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zh-CN" sz="4000" dirty="0" smtClean="0">
                <a:solidFill>
                  <a:srgbClr val="D60093"/>
                </a:solidFill>
              </a:rPr>
              <a:t>第</a:t>
            </a:r>
            <a:r>
              <a:rPr lang="en-US" altLang="zh-CN" sz="4000" dirty="0">
                <a:solidFill>
                  <a:srgbClr val="D60093"/>
                </a:solidFill>
              </a:rPr>
              <a:t>2</a:t>
            </a:r>
            <a:r>
              <a:rPr lang="zh-CN" altLang="zh-CN" sz="4000" dirty="0">
                <a:solidFill>
                  <a:srgbClr val="D60093"/>
                </a:solidFill>
              </a:rPr>
              <a:t>课时</a:t>
            </a:r>
            <a:r>
              <a:rPr lang="zh-CN" altLang="zh-CN" sz="4000" i="1" dirty="0">
                <a:solidFill>
                  <a:srgbClr val="D60093"/>
                </a:solidFill>
              </a:rPr>
              <a:t>　</a:t>
            </a:r>
            <a:r>
              <a:rPr lang="zh-CN" altLang="zh-CN" sz="4000" dirty="0">
                <a:solidFill>
                  <a:srgbClr val="D60093"/>
                </a:solidFill>
              </a:rPr>
              <a:t>时间的计算</a:t>
            </a:r>
          </a:p>
        </p:txBody>
      </p:sp>
    </p:spTree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竖卷形 2"/>
          <p:cNvSpPr/>
          <p:nvPr/>
        </p:nvSpPr>
        <p:spPr>
          <a:xfrm>
            <a:off x="504453" y="791815"/>
            <a:ext cx="1872208" cy="4824536"/>
          </a:xfrm>
          <a:prstGeom prst="vertic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导</a:t>
            </a:r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航</a:t>
            </a:r>
            <a:endParaRPr lang="zh-CN" altLang="en-US" sz="5400" dirty="0">
              <a:latin typeface="+mj-ea"/>
              <a:ea typeface="+mj-ea"/>
            </a:endParaRPr>
          </a:p>
        </p:txBody>
      </p:sp>
      <p:sp>
        <p:nvSpPr>
          <p:cNvPr id="5" name="云形 4">
            <a:hlinkClick r:id="rId2" action="ppaction://hlinksldjump"/>
          </p:cNvPr>
          <p:cNvSpPr/>
          <p:nvPr/>
        </p:nvSpPr>
        <p:spPr>
          <a:xfrm>
            <a:off x="4608909" y="791815"/>
            <a:ext cx="3960440" cy="1512168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6" name="云形 5">
            <a:hlinkClick r:id="rId3" action="ppaction://hlinksldjump"/>
          </p:cNvPr>
          <p:cNvSpPr/>
          <p:nvPr/>
        </p:nvSpPr>
        <p:spPr>
          <a:xfrm>
            <a:off x="4608854" y="2520007"/>
            <a:ext cx="3960440" cy="1512168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7" name="云形 6">
            <a:hlinkClick r:id="rId4" action="ppaction://hlinksldjump"/>
          </p:cNvPr>
          <p:cNvSpPr/>
          <p:nvPr/>
        </p:nvSpPr>
        <p:spPr>
          <a:xfrm>
            <a:off x="4608854" y="4248199"/>
            <a:ext cx="3960440" cy="1512168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8" name="动作按钮: 自定义 7">
            <a:hlinkClick r:id="rId2" action="ppaction://hlinksldjump" highlightClick="1">
              <a:snd r:embed="rId5" name="chimes.wav"/>
            </a:hlinkClick>
          </p:cNvPr>
          <p:cNvSpPr/>
          <p:nvPr/>
        </p:nvSpPr>
        <p:spPr>
          <a:xfrm>
            <a:off x="4608456" y="785396"/>
            <a:ext cx="3960838" cy="1583903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动作按钮: 自定义 8">
            <a:hlinkClick r:id="rId3" action="ppaction://hlinksldjump" highlightClick="1">
              <a:snd r:embed="rId5" name="chimes.wav"/>
            </a:hlinkClick>
          </p:cNvPr>
          <p:cNvSpPr/>
          <p:nvPr/>
        </p:nvSpPr>
        <p:spPr>
          <a:xfrm>
            <a:off x="4607232" y="2489614"/>
            <a:ext cx="3960838" cy="1583903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动作按钮: 自定义 9">
            <a:hlinkClick r:id="rId4" action="ppaction://hlinksldjump" highlightClick="1">
              <a:snd r:embed="rId5" name="chimes.wav"/>
            </a:hlinkClick>
          </p:cNvPr>
          <p:cNvSpPr/>
          <p:nvPr/>
        </p:nvSpPr>
        <p:spPr>
          <a:xfrm>
            <a:off x="4579234" y="4229699"/>
            <a:ext cx="3960838" cy="1583903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 tmFilter="0,0; .5, 1; 1, 1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800"/>
                            </p:stCondLst>
                            <p:childTnLst>
                              <p:par>
                                <p:cTn id="1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 tmFilter="0,0; .5, 1; 1, 1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100"/>
                            </p:stCondLst>
                            <p:childTnLst>
                              <p:par>
                                <p:cTn id="2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 tmFilter="0,0; .5, 1; 1, 1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6" grpId="0" animBg="1"/>
      <p:bldP spid="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715384"/>
            <a:ext cx="10807700" cy="550920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一、我会填。</a:t>
            </a:r>
            <a:endParaRPr lang="zh-CN" altLang="zh-CN" dirty="0">
              <a:solidFill>
                <a:schemeClr val="tx1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i="1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○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里填上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&gt;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&lt;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或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=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lvl="4"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150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秒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○2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分</a:t>
            </a:r>
            <a:r>
              <a:rPr lang="zh-CN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i="1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时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○600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分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lvl="4"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60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○1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时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12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秒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○12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分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i="1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在括号里填上合适的数。</a:t>
            </a:r>
            <a:endParaRPr lang="zh-CN" altLang="zh-CN" dirty="0">
              <a:solidFill>
                <a:schemeClr val="tx1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100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分</a:t>
            </a:r>
            <a:r>
              <a:rPr lang="en-US" altLang="zh-CN" i="1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=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i="1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时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i="1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分</a:t>
            </a:r>
            <a:r>
              <a:rPr lang="en-US" altLang="zh-CN" dirty="0" smtClean="0">
                <a:solidFill>
                  <a:schemeClr val="tx1"/>
                </a:solidFill>
                <a:latin typeface="NEU-BZ-S92" panose="02020503000000020003" pitchFamily="18" charset="-122"/>
                <a:ea typeface="NEU-BZ-S92" panose="02020503000000020003" pitchFamily="18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90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分</a:t>
            </a:r>
            <a:r>
              <a:rPr lang="en-US" altLang="zh-CN" i="1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+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120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分</a:t>
            </a:r>
            <a:r>
              <a:rPr lang="en-US" altLang="zh-CN" i="1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=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i="1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时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i="1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分</a:t>
            </a:r>
            <a:endParaRPr lang="zh-CN" altLang="zh-CN" dirty="0">
              <a:solidFill>
                <a:schemeClr val="tx1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45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秒</a:t>
            </a:r>
            <a:r>
              <a:rPr lang="en-US" altLang="zh-CN" i="1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+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135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秒</a:t>
            </a:r>
            <a:r>
              <a:rPr lang="en-US" altLang="zh-CN" i="1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=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i="1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分</a:t>
            </a:r>
            <a:endParaRPr lang="zh-CN" altLang="zh-CN" dirty="0" smtClean="0">
              <a:solidFill>
                <a:schemeClr val="tx1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i="1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跳绳比赛从上午</a:t>
            </a:r>
            <a:r>
              <a:rPr lang="en-US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9:30</a:t>
            </a:r>
            <a:r>
              <a:rPr lang="zh-CN" altLang="zh-CN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开始</a:t>
            </a:r>
            <a:r>
              <a:rPr lang="en-US" altLang="zh-CN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en-US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到上午</a:t>
            </a:r>
            <a:r>
              <a:rPr lang="en-US" altLang="zh-CN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10:00</a:t>
            </a:r>
            <a:r>
              <a:rPr lang="zh-CN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结束</a:t>
            </a:r>
            <a:r>
              <a:rPr lang="en-US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比赛用了</a:t>
            </a:r>
            <a:r>
              <a:rPr lang="en-US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i="1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分钟。</a:t>
            </a:r>
            <a:endParaRPr lang="zh-CN" altLang="zh-CN" dirty="0" smtClean="0">
              <a:solidFill>
                <a:schemeClr val="tx1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i="1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妈妈每天工作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小时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她的工作时间是从上午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8:30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到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12:00,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从下午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1:30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到下午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i="1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chemeClr val="tx1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333785" y="1632536"/>
            <a:ext cx="418704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i="1" dirty="0">
                <a:ea typeface="宋体" panose="02010600030101010101" pitchFamily="2" charset="-122"/>
              </a:rPr>
              <a:t>&gt;</a:t>
            </a:r>
            <a:endParaRPr lang="zh-CN" altLang="en-US" dirty="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6532105" y="1626932"/>
            <a:ext cx="418704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i="1" dirty="0">
                <a:ea typeface="宋体" panose="02010600030101010101" pitchFamily="2" charset="-122"/>
              </a:rPr>
              <a:t>&lt;</a:t>
            </a:r>
            <a:endParaRPr lang="zh-CN" altLang="en-US" dirty="0"/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3096741" y="2130259"/>
            <a:ext cx="418704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i="1" dirty="0">
                <a:ea typeface="宋体" panose="02010600030101010101" pitchFamily="2" charset="-122"/>
              </a:rPr>
              <a:t>=</a:t>
            </a:r>
            <a:endParaRPr lang="zh-CN" altLang="en-US" dirty="0"/>
          </a:p>
        </p:txBody>
      </p:sp>
      <p:sp>
        <p:nvSpPr>
          <p:cNvPr id="9" name="矩形 8"/>
          <p:cNvSpPr>
            <a:spLocks noChangeAspect="1"/>
          </p:cNvSpPr>
          <p:nvPr/>
        </p:nvSpPr>
        <p:spPr>
          <a:xfrm>
            <a:off x="6744218" y="2133669"/>
            <a:ext cx="418704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i="1" dirty="0">
                <a:ea typeface="宋体" panose="02010600030101010101" pitchFamily="2" charset="-122"/>
              </a:rPr>
              <a:t>&lt;</a:t>
            </a:r>
            <a:endParaRPr lang="zh-CN" altLang="en-US" dirty="0"/>
          </a:p>
        </p:txBody>
      </p:sp>
      <p:sp>
        <p:nvSpPr>
          <p:cNvPr id="12" name="矩形 11"/>
          <p:cNvSpPr>
            <a:spLocks noChangeAspect="1"/>
          </p:cNvSpPr>
          <p:nvPr/>
        </p:nvSpPr>
        <p:spPr>
          <a:xfrm>
            <a:off x="2078119" y="3137472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>
                <a:ea typeface="宋体" panose="02010600030101010101" pitchFamily="2" charset="-122"/>
              </a:rPr>
              <a:t>1</a:t>
            </a:r>
            <a:endParaRPr lang="zh-CN" altLang="en-US" dirty="0"/>
          </a:p>
        </p:txBody>
      </p:sp>
      <p:sp>
        <p:nvSpPr>
          <p:cNvPr id="15" name="矩形 14"/>
          <p:cNvSpPr>
            <a:spLocks noChangeAspect="1"/>
          </p:cNvSpPr>
          <p:nvPr/>
        </p:nvSpPr>
        <p:spPr>
          <a:xfrm>
            <a:off x="3456781" y="3137927"/>
            <a:ext cx="595035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>
                <a:ea typeface="宋体" panose="02010600030101010101" pitchFamily="2" charset="-122"/>
              </a:rPr>
              <a:t>40</a:t>
            </a:r>
            <a:endParaRPr lang="zh-CN" altLang="en-US" dirty="0"/>
          </a:p>
        </p:txBody>
      </p:sp>
      <p:sp>
        <p:nvSpPr>
          <p:cNvPr id="16" name="矩形 15"/>
          <p:cNvSpPr>
            <a:spLocks noChangeAspect="1"/>
          </p:cNvSpPr>
          <p:nvPr/>
        </p:nvSpPr>
        <p:spPr>
          <a:xfrm>
            <a:off x="7705253" y="3116452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>
                <a:ea typeface="宋体" panose="02010600030101010101" pitchFamily="2" charset="-122"/>
              </a:rPr>
              <a:t>3</a:t>
            </a:r>
            <a:endParaRPr lang="zh-CN" altLang="en-US" dirty="0"/>
          </a:p>
        </p:txBody>
      </p:sp>
      <p:sp>
        <p:nvSpPr>
          <p:cNvPr id="17" name="矩形 16"/>
          <p:cNvSpPr>
            <a:spLocks noChangeAspect="1"/>
          </p:cNvSpPr>
          <p:nvPr/>
        </p:nvSpPr>
        <p:spPr>
          <a:xfrm>
            <a:off x="9083915" y="3116907"/>
            <a:ext cx="595035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>
                <a:ea typeface="宋体" panose="02010600030101010101" pitchFamily="2" charset="-122"/>
              </a:rPr>
              <a:t>30</a:t>
            </a:r>
            <a:endParaRPr lang="zh-CN" altLang="en-US" dirty="0"/>
          </a:p>
        </p:txBody>
      </p:sp>
      <p:sp>
        <p:nvSpPr>
          <p:cNvPr id="18" name="矩形 17"/>
          <p:cNvSpPr>
            <a:spLocks noChangeAspect="1"/>
          </p:cNvSpPr>
          <p:nvPr/>
        </p:nvSpPr>
        <p:spPr>
          <a:xfrm>
            <a:off x="3056230" y="3545134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>
                <a:ea typeface="宋体" panose="02010600030101010101" pitchFamily="2" charset="-122"/>
              </a:rPr>
              <a:t>3</a:t>
            </a:r>
            <a:endParaRPr lang="zh-CN" altLang="en-US" dirty="0"/>
          </a:p>
        </p:txBody>
      </p:sp>
      <p:sp>
        <p:nvSpPr>
          <p:cNvPr id="19" name="矩形 18"/>
          <p:cNvSpPr>
            <a:spLocks noChangeAspect="1"/>
          </p:cNvSpPr>
          <p:nvPr/>
        </p:nvSpPr>
        <p:spPr>
          <a:xfrm>
            <a:off x="10282448" y="4147097"/>
            <a:ext cx="595035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>
                <a:ea typeface="宋体" panose="02010600030101010101" pitchFamily="2" charset="-122"/>
              </a:rPr>
              <a:t>30</a:t>
            </a:r>
            <a:endParaRPr lang="zh-CN" altLang="en-US" dirty="0"/>
          </a:p>
        </p:txBody>
      </p:sp>
      <p:sp>
        <p:nvSpPr>
          <p:cNvPr id="20" name="矩形 19"/>
          <p:cNvSpPr>
            <a:spLocks noChangeAspect="1"/>
          </p:cNvSpPr>
          <p:nvPr/>
        </p:nvSpPr>
        <p:spPr>
          <a:xfrm>
            <a:off x="3306093" y="5515556"/>
            <a:ext cx="936475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>
                <a:ea typeface="宋体" panose="02010600030101010101" pitchFamily="2" charset="-122"/>
              </a:rPr>
              <a:t>6</a:t>
            </a:r>
            <a:r>
              <a:rPr lang="en-US" altLang="zh-CN" dirty="0">
                <a:ea typeface="宋体" panose="02010600030101010101" pitchFamily="2" charset="-122"/>
              </a:rPr>
              <a:t>:</a:t>
            </a:r>
            <a:r>
              <a:rPr lang="en-US" altLang="zh-CN" dirty="0" smtClean="0">
                <a:ea typeface="宋体" panose="02010600030101010101" pitchFamily="2" charset="-122"/>
              </a:rPr>
              <a:t>00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86245122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7" grpId="0"/>
      <p:bldP spid="9" grpId="0"/>
      <p:bldP spid="12" grpId="0"/>
      <p:bldP spid="15" grpId="0"/>
      <p:bldP spid="16" grpId="0"/>
      <p:bldP spid="17" grpId="0"/>
      <p:bldP spid="18" grpId="0"/>
      <p:bldP spid="19" grpId="0"/>
      <p:bldP spid="2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24SK40G.eps" descr="id:2147489815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1604136" y="2087569"/>
            <a:ext cx="7911694" cy="2648756"/>
          </a:xfrm>
          <a:prstGeom prst="rect">
            <a:avLst/>
          </a:prstGeom>
        </p:spPr>
      </p:pic>
      <p:sp>
        <p:nvSpPr>
          <p:cNvPr id="6" name="矩形 5"/>
          <p:cNvSpPr>
            <a:spLocks noChangeAspect="1"/>
          </p:cNvSpPr>
          <p:nvPr/>
        </p:nvSpPr>
        <p:spPr>
          <a:xfrm>
            <a:off x="361950" y="1439887"/>
            <a:ext cx="10807700" cy="64434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二、我会写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我会算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3" name="矩形 32"/>
          <p:cNvSpPr>
            <a:spLocks noChangeAspect="1"/>
          </p:cNvSpPr>
          <p:nvPr/>
        </p:nvSpPr>
        <p:spPr>
          <a:xfrm>
            <a:off x="2027131" y="4104614"/>
            <a:ext cx="936475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>
                <a:ea typeface="宋体" panose="02010600030101010101" pitchFamily="2" charset="-122"/>
              </a:rPr>
              <a:t>7:50</a:t>
            </a:r>
            <a:endParaRPr lang="zh-CN" altLang="en-US" dirty="0"/>
          </a:p>
        </p:txBody>
      </p:sp>
      <p:sp>
        <p:nvSpPr>
          <p:cNvPr id="34" name="矩形 33"/>
          <p:cNvSpPr>
            <a:spLocks noChangeAspect="1"/>
          </p:cNvSpPr>
          <p:nvPr/>
        </p:nvSpPr>
        <p:spPr>
          <a:xfrm>
            <a:off x="5123475" y="4110034"/>
            <a:ext cx="936475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>
                <a:ea typeface="宋体" panose="02010600030101010101" pitchFamily="2" charset="-122"/>
              </a:rPr>
              <a:t>8:20</a:t>
            </a:r>
            <a:endParaRPr lang="zh-CN" altLang="en-US" dirty="0"/>
          </a:p>
        </p:txBody>
      </p:sp>
      <p:sp>
        <p:nvSpPr>
          <p:cNvPr id="35" name="矩形 34"/>
          <p:cNvSpPr>
            <a:spLocks noChangeAspect="1"/>
          </p:cNvSpPr>
          <p:nvPr/>
        </p:nvSpPr>
        <p:spPr>
          <a:xfrm>
            <a:off x="8281317" y="4104613"/>
            <a:ext cx="936475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>
                <a:ea typeface="宋体" panose="02010600030101010101" pitchFamily="2" charset="-122"/>
              </a:rPr>
              <a:t>8:30</a:t>
            </a:r>
            <a:endParaRPr lang="zh-CN" altLang="en-US" dirty="0"/>
          </a:p>
        </p:txBody>
      </p:sp>
      <p:sp>
        <p:nvSpPr>
          <p:cNvPr id="36" name="矩形 35"/>
          <p:cNvSpPr>
            <a:spLocks noChangeAspect="1"/>
          </p:cNvSpPr>
          <p:nvPr/>
        </p:nvSpPr>
        <p:spPr>
          <a:xfrm>
            <a:off x="3312765" y="2230030"/>
            <a:ext cx="1418978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>
                <a:ea typeface="宋体" panose="02010600030101010101" pitchFamily="2" charset="-122"/>
              </a:rPr>
              <a:t>30</a:t>
            </a:r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分</a:t>
            </a:r>
            <a:r>
              <a:rPr lang="zh-CN" altLang="en-US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钟</a:t>
            </a:r>
            <a:endParaRPr lang="zh-CN" altLang="en-US" dirty="0"/>
          </a:p>
        </p:txBody>
      </p:sp>
      <p:sp>
        <p:nvSpPr>
          <p:cNvPr id="37" name="矩形 36"/>
          <p:cNvSpPr>
            <a:spLocks noChangeAspect="1"/>
          </p:cNvSpPr>
          <p:nvPr/>
        </p:nvSpPr>
        <p:spPr>
          <a:xfrm>
            <a:off x="6409109" y="2183770"/>
            <a:ext cx="1418978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mtClean="0">
                <a:ea typeface="宋体" panose="02010600030101010101" pitchFamily="2" charset="-122"/>
              </a:rPr>
              <a:t>10</a:t>
            </a:r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分</a:t>
            </a:r>
            <a:r>
              <a:rPr lang="zh-CN" altLang="en-US" dirty="0">
                <a:ea typeface="宋体" panose="02010600030101010101" pitchFamily="2" charset="-122"/>
                <a:cs typeface="Times New Roman" panose="02020603050405020304" pitchFamily="18" charset="0"/>
              </a:rPr>
              <a:t>钟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12757465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  <p:bldP spid="34" grpId="0"/>
      <p:bldP spid="35" grpId="0"/>
      <p:bldP spid="36" grpId="0"/>
      <p:bldP spid="3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821783"/>
            <a:ext cx="10807700" cy="186512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en-US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三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、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我会解答。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</a:rPr>
              <a:t>1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下面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是</a:t>
            </a:r>
            <a:r>
              <a:rPr lang="zh-CN" altLang="en-US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小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明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同学周日上午的作息时间表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请根据表格回答问题。</a:t>
            </a:r>
            <a:endParaRPr lang="zh-CN" altLang="en-US" dirty="0"/>
          </a:p>
        </p:txBody>
      </p:sp>
      <p:graphicFrame>
        <p:nvGraphicFramePr>
          <p:cNvPr id="4" name="表格 3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867447447"/>
              </p:ext>
            </p:extLst>
          </p:nvPr>
        </p:nvGraphicFramePr>
        <p:xfrm>
          <a:off x="1586085" y="2674533"/>
          <a:ext cx="8207400" cy="3413760"/>
        </p:xfrm>
        <a:graphic>
          <a:graphicData uri="http://schemas.openxmlformats.org/drawingml/2006/table">
            <a:tbl>
              <a:tblPr firstRow="1" firstCol="1" bandRow="1"/>
              <a:tblGrid>
                <a:gridCol w="4103700"/>
                <a:gridCol w="4103700"/>
              </a:tblGrid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3200">
                          <a:solidFill>
                            <a:srgbClr val="000000"/>
                          </a:solidFill>
                          <a:effectLst/>
                          <a:latin typeface="NEU-BZ-S92" panose="02020503000000020003" pitchFamily="18" charset="-122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7:00—7:15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228600" marR="22860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起床、洗漱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7:15—7:30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228600" marR="22860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吃早饭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7:30—8:00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228600" marR="22860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做家务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8:00—9:30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228600" marR="22860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踢足球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9:30—10:00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228600" marR="22860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去图书馆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10:00—11:30</a:t>
                      </a:r>
                      <a:endParaRPr lang="zh-CN" sz="3200" dirty="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228600" marR="22860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在图书馆看书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11:30—12:00</a:t>
                      </a:r>
                      <a:endParaRPr lang="zh-CN" sz="3200" dirty="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3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回家</a:t>
                      </a:r>
                      <a:endParaRPr lang="zh-CN" sz="3200" dirty="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6945315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>
            <a:spLocks noChangeAspect="1"/>
          </p:cNvSpPr>
          <p:nvPr/>
        </p:nvSpPr>
        <p:spPr>
          <a:xfrm>
            <a:off x="361950" y="1645772"/>
            <a:ext cx="10807700" cy="186512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en-US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小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明</a:t>
            </a:r>
            <a:r>
              <a:rPr lang="zh-CN" altLang="en-US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做家务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用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时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  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     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周日上午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8:50</a:t>
            </a:r>
            <a:r>
              <a:rPr lang="zh-CN" altLang="en-US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小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明正在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                )?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en-US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小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明</a:t>
            </a:r>
            <a:r>
              <a:rPr lang="zh-CN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在</a:t>
            </a:r>
            <a:r>
              <a:rPr lang="zh-CN" altLang="en-US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图书馆看书</a:t>
            </a:r>
            <a:r>
              <a:rPr lang="zh-CN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时间有多长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3888829" y="1663666"/>
            <a:ext cx="1418978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>
                <a:ea typeface="宋体" panose="02010600030101010101" pitchFamily="2" charset="-122"/>
              </a:rPr>
              <a:t>30</a:t>
            </a:r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分</a:t>
            </a:r>
            <a:r>
              <a:rPr lang="zh-CN" altLang="en-US" dirty="0">
                <a:ea typeface="宋体" panose="02010600030101010101" pitchFamily="2" charset="-122"/>
                <a:cs typeface="Times New Roman" panose="02020603050405020304" pitchFamily="18" charset="0"/>
              </a:rPr>
              <a:t>钟</a:t>
            </a:r>
            <a:endParaRPr lang="zh-CN" altLang="en-US" dirty="0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5154430" y="2263847"/>
            <a:ext cx="1420582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踢足球</a:t>
            </a:r>
            <a:endParaRPr lang="zh-CN" altLang="en-US" dirty="0"/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361950" y="3487983"/>
            <a:ext cx="4438844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>
                <a:ea typeface="宋体" panose="02010600030101010101" pitchFamily="2" charset="-122"/>
              </a:rPr>
              <a:t>11</a:t>
            </a:r>
            <a:r>
              <a:rPr lang="zh-CN" altLang="en-US" dirty="0">
                <a:ea typeface="宋体" panose="02010600030101010101" pitchFamily="2" charset="-122"/>
              </a:rPr>
              <a:t>时</a:t>
            </a:r>
            <a:r>
              <a:rPr lang="en-US" altLang="zh-CN" dirty="0">
                <a:ea typeface="宋体" panose="02010600030101010101" pitchFamily="2" charset="-122"/>
              </a:rPr>
              <a:t>30</a:t>
            </a:r>
            <a:r>
              <a:rPr lang="zh-CN" altLang="en-US" dirty="0">
                <a:ea typeface="宋体" panose="02010600030101010101" pitchFamily="2" charset="-122"/>
              </a:rPr>
              <a:t>分</a:t>
            </a:r>
            <a:r>
              <a:rPr lang="en-US" altLang="zh-CN" dirty="0">
                <a:ea typeface="宋体" panose="02010600030101010101" pitchFamily="2" charset="-122"/>
              </a:rPr>
              <a:t>-10</a:t>
            </a:r>
            <a:r>
              <a:rPr lang="zh-CN" altLang="en-US" dirty="0">
                <a:ea typeface="宋体" panose="02010600030101010101" pitchFamily="2" charset="-122"/>
              </a:rPr>
              <a:t>时</a:t>
            </a:r>
            <a:r>
              <a:rPr lang="en-US" altLang="zh-CN">
                <a:ea typeface="宋体" panose="02010600030101010101" pitchFamily="2" charset="-122"/>
              </a:rPr>
              <a:t>=</a:t>
            </a:r>
            <a:r>
              <a:rPr lang="en-US" altLang="zh-CN" smtClean="0">
                <a:ea typeface="宋体" panose="02010600030101010101" pitchFamily="2" charset="-122"/>
              </a:rPr>
              <a:t>1</a:t>
            </a:r>
            <a:r>
              <a:rPr lang="zh-CN" altLang="en-US" smtClean="0">
                <a:ea typeface="宋体" panose="02010600030101010101" pitchFamily="2" charset="-122"/>
              </a:rPr>
              <a:t>时</a:t>
            </a:r>
            <a:r>
              <a:rPr lang="en-US" altLang="zh-CN">
                <a:ea typeface="宋体" panose="02010600030101010101" pitchFamily="2" charset="-122"/>
              </a:rPr>
              <a:t>30</a:t>
            </a:r>
            <a:r>
              <a:rPr lang="zh-CN" altLang="en-US" smtClean="0">
                <a:ea typeface="宋体" panose="02010600030101010101" pitchFamily="2" charset="-122"/>
              </a:rPr>
              <a:t>分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29839313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274851"/>
            <a:ext cx="10807700" cy="186512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周日的早上小亮和爸爸出门锻炼身体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共锻炼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40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分钟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,8:30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开始回家。在时间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轴</a:t>
            </a:r>
            <a:r>
              <a:rPr lang="zh-CN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上</a:t>
            </a:r>
            <a:r>
              <a:rPr lang="zh-CN" altLang="en-US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用圆点</a:t>
            </a:r>
            <a:r>
              <a:rPr lang="zh-CN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表示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出小亮和爸爸开始锻炼身体的时刻。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61950" y="4051573"/>
            <a:ext cx="10807700" cy="65864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小亮和爸爸开始锻炼身体的时刻是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7:50</a:t>
            </a:r>
            <a:r>
              <a:rPr lang="zh-CN" altLang="zh-CN" dirty="0" smtClean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。</a:t>
            </a:r>
            <a:r>
              <a:rPr lang="en-US" altLang="zh-CN" dirty="0" smtClean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16091" y="2974540"/>
            <a:ext cx="6171429" cy="933333"/>
          </a:xfrm>
          <a:prstGeom prst="rect">
            <a:avLst/>
          </a:prstGeom>
        </p:spPr>
      </p:pic>
      <p:sp>
        <p:nvSpPr>
          <p:cNvPr id="7" name="椭圆 6"/>
          <p:cNvSpPr/>
          <p:nvPr/>
        </p:nvSpPr>
        <p:spPr>
          <a:xfrm>
            <a:off x="4989969" y="3384103"/>
            <a:ext cx="144016" cy="137901"/>
          </a:xfrm>
          <a:prstGeom prst="ellipse">
            <a:avLst/>
          </a:prstGeom>
          <a:solidFill>
            <a:schemeClr val="accent2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2656256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709297"/>
            <a:ext cx="10807700" cy="541071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en-US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四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、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我会做。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en-US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路公交车发车间隔时间相同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en-US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下面是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en-US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路公交车的发车时刻图。</a:t>
            </a:r>
            <a:r>
              <a:rPr lang="zh-CN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你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知道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路公交车什么时间开始发车吗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r>
              <a:rPr lang="zh-CN" altLang="en-US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请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在第一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个钟面上画上时针和分针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en-US" altLang="zh-CN" dirty="0">
              <a:solidFill>
                <a:srgbClr val="000000"/>
              </a:solidFill>
              <a:latin typeface="NEU-BZ-S9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en-US" altLang="zh-CN" dirty="0" smtClean="0">
              <a:solidFill>
                <a:srgbClr val="000000"/>
              </a:solidFill>
              <a:latin typeface="NEU-BZ-S9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路公交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车</a:t>
            </a: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时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分开始发车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每隔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分钟发一次车。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2387171" y="5418807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>
                <a:ea typeface="宋体" panose="02010600030101010101" pitchFamily="2" charset="-122"/>
              </a:rPr>
              <a:t>6</a:t>
            </a:r>
            <a:endParaRPr lang="zh-CN" altLang="en-US" dirty="0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3528789" y="5425536"/>
            <a:ext cx="595035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>
                <a:ea typeface="宋体" panose="02010600030101010101" pitchFamily="2" charset="-122"/>
              </a:rPr>
              <a:t>30</a:t>
            </a:r>
            <a:endParaRPr lang="zh-CN" altLang="en-US" dirty="0"/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7633245" y="5418806"/>
            <a:ext cx="595035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>
                <a:ea typeface="宋体" panose="02010600030101010101" pitchFamily="2" charset="-122"/>
              </a:rPr>
              <a:t>15</a:t>
            </a:r>
            <a:endParaRPr lang="zh-CN" altLang="en-US" dirty="0"/>
          </a:p>
        </p:txBody>
      </p:sp>
      <p:pic>
        <p:nvPicPr>
          <p:cNvPr id="8" name="XM3KR09G.eps" descr="id:2147489946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387171" y="3024063"/>
            <a:ext cx="6192688" cy="2270232"/>
          </a:xfrm>
          <a:prstGeom prst="rect">
            <a:avLst/>
          </a:prstGeom>
        </p:spPr>
      </p:pic>
      <p:cxnSp>
        <p:nvCxnSpPr>
          <p:cNvPr id="9" name="直接箭头连接符 8"/>
          <p:cNvCxnSpPr/>
          <p:nvPr/>
        </p:nvCxnSpPr>
        <p:spPr>
          <a:xfrm flipH="1">
            <a:off x="3023013" y="4567329"/>
            <a:ext cx="73728" cy="216024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1" name="直接箭头连接符 10"/>
          <p:cNvCxnSpPr/>
          <p:nvPr/>
        </p:nvCxnSpPr>
        <p:spPr>
          <a:xfrm>
            <a:off x="3107251" y="4546309"/>
            <a:ext cx="0" cy="432048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7502497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3BAEC52-59F7-4328-AB73-0F916ADBF193}" vid="{58DBEABC-D800-4B69-8CEC-6F66A7DFD12F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332</TotalTime>
  <Words>246</Words>
  <Application>Microsoft Office PowerPoint</Application>
  <PresentationFormat>自定义</PresentationFormat>
  <Paragraphs>68</Paragraphs>
  <Slides>9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22" baseType="lpstr">
      <vt:lpstr>NEU-BZ-S92</vt:lpstr>
      <vt:lpstr>方正启体简体</vt:lpstr>
      <vt:lpstr>方正书宋_GBK</vt:lpstr>
      <vt:lpstr>黑体</vt:lpstr>
      <vt:lpstr>华文琥珀</vt:lpstr>
      <vt:lpstr>华文新魏</vt:lpstr>
      <vt:lpstr>楷体</vt:lpstr>
      <vt:lpstr>隶书</vt:lpstr>
      <vt:lpstr>宋体</vt:lpstr>
      <vt:lpstr>Arial</vt:lpstr>
      <vt:lpstr>Calibri</vt:lpstr>
      <vt:lpstr>Times New Roman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123</cp:lastModifiedBy>
  <cp:revision>48</cp:revision>
  <dcterms:created xsi:type="dcterms:W3CDTF">2020-07-20T09:37:23Z</dcterms:created>
  <dcterms:modified xsi:type="dcterms:W3CDTF">2024-09-10T06:00:36Z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