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av" ContentType="audio/x-wav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sldIdLst>
    <p:sldId id="256" r:id="rId2"/>
    <p:sldId id="731" r:id="rId3"/>
    <p:sldId id="732" r:id="rId4"/>
    <p:sldId id="736" r:id="rId5"/>
    <p:sldId id="743" r:id="rId6"/>
    <p:sldId id="737" r:id="rId7"/>
    <p:sldId id="733" r:id="rId8"/>
    <p:sldId id="741" r:id="rId9"/>
    <p:sldId id="742" r:id="rId10"/>
    <p:sldId id="734" r:id="rId11"/>
    <p:sldId id="735" r:id="rId12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59">
          <p15:clr>
            <a:srgbClr val="A4A3A4"/>
          </p15:clr>
        </p15:guide>
        <p15:guide id="2" pos="362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0093"/>
    <a:srgbClr val="339966"/>
    <a:srgbClr val="E3261E"/>
    <a:srgbClr val="B53D5A"/>
    <a:srgbClr val="5F5F5F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4" autoAdjust="0"/>
    <p:restoredTop sz="94591" autoAdjust="0"/>
  </p:normalViewPr>
  <p:slideViewPr>
    <p:cSldViewPr>
      <p:cViewPr varScale="1">
        <p:scale>
          <a:sx n="92" d="100"/>
          <a:sy n="92" d="100"/>
        </p:scale>
        <p:origin x="282" y="54"/>
      </p:cViewPr>
      <p:guideLst>
        <p:guide orient="horz" pos="2059"/>
        <p:guide pos="362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11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16421" y="1655911"/>
            <a:ext cx="11017224" cy="432048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wrap="none" lIns="91440" tIns="45720" rIns="91440" bIns="45720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zh-CN" altLang="en-US" sz="11500" b="0" dirty="0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课堂</a:t>
            </a:r>
            <a:r>
              <a:rPr lang="zh-CN" altLang="en-US" sz="11500" b="0" dirty="0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练习</a:t>
            </a:r>
            <a:endParaRPr lang="zh-CN" altLang="en-US" sz="11500" b="0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9368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1635" y="0"/>
            <a:ext cx="3960440" cy="1512168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524695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-1.8049E-6 4.94855E-7 L -1.8049E-6 -0.07202 " pathEditMode="relative" rAng="0" ptsTypes="AA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01"/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1635" y="0"/>
            <a:ext cx="3960440" cy="1512168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云形 1"/>
          <p:cNvSpPr/>
          <p:nvPr userDrawn="1"/>
        </p:nvSpPr>
        <p:spPr>
          <a:xfrm>
            <a:off x="7561635" y="0"/>
            <a:ext cx="3960440" cy="1512168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 userDrawn="1"/>
        </p:nvSpPr>
        <p:spPr>
          <a:xfrm>
            <a:off x="2376661" y="1295871"/>
            <a:ext cx="6984604" cy="2800767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none" rtlCol="0">
            <a:spAutoFit/>
          </a:bodyPr>
          <a:lstStyle/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练习结束啦，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继续努力呀！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" Target="../slides/slide2.xml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audio" Target="../media/audio1.wav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  <p:sp>
        <p:nvSpPr>
          <p:cNvPr id="2" name="动作按钮: 第一张 1">
            <a:hlinkClick r:id="rId8" action="ppaction://hlinksldjump" highlightClick="1">
              <a:snd r:embed="rId9" name="camera.wav"/>
            </a:hlinkClick>
          </p:cNvPr>
          <p:cNvSpPr/>
          <p:nvPr userDrawn="1"/>
        </p:nvSpPr>
        <p:spPr>
          <a:xfrm>
            <a:off x="10596459" y="5560029"/>
            <a:ext cx="864096" cy="898646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89" r:id="rId2"/>
    <p:sldLayoutId id="2147483690" r:id="rId3"/>
    <p:sldLayoutId id="2147483691" r:id="rId4"/>
    <p:sldLayoutId id="2147483692" r:id="rId5"/>
    <p:sldLayoutId id="2147483694" r:id="rId6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5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3.emf"/><Relationship Id="rId4" Type="http://schemas.openxmlformats.org/officeDocument/2006/relationships/package" Target="../embeddings/Microsoft_Word___1.docx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5" Type="http://schemas.openxmlformats.org/officeDocument/2006/relationships/audio" Target="../media/audio2.wav"/><Relationship Id="rId4" Type="http://schemas.openxmlformats.org/officeDocument/2006/relationships/slide" Target="slide10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720477" y="3384103"/>
            <a:ext cx="9937104" cy="151216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zh-CN" sz="4000" dirty="0" smtClean="0">
                <a:solidFill>
                  <a:srgbClr val="D60093"/>
                </a:solidFill>
              </a:rPr>
              <a:t>第</a:t>
            </a:r>
            <a:r>
              <a:rPr lang="en-US" altLang="zh-CN" sz="4000" dirty="0">
                <a:solidFill>
                  <a:srgbClr val="D60093"/>
                </a:solidFill>
              </a:rPr>
              <a:t>3</a:t>
            </a:r>
            <a:r>
              <a:rPr lang="zh-CN" altLang="zh-CN" sz="4000" dirty="0">
                <a:solidFill>
                  <a:srgbClr val="D60093"/>
                </a:solidFill>
              </a:rPr>
              <a:t>课时</a:t>
            </a:r>
            <a:r>
              <a:rPr lang="zh-CN" altLang="zh-CN" sz="4000" i="1" dirty="0">
                <a:solidFill>
                  <a:srgbClr val="D60093"/>
                </a:solidFill>
              </a:rPr>
              <a:t>　</a:t>
            </a:r>
            <a:r>
              <a:rPr lang="zh-CN" altLang="zh-CN" sz="4000" dirty="0">
                <a:solidFill>
                  <a:srgbClr val="D60093"/>
                </a:solidFill>
              </a:rPr>
              <a:t>千米的认识</a:t>
            </a:r>
          </a:p>
        </p:txBody>
      </p:sp>
    </p:spTree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791815"/>
            <a:ext cx="10807700" cy="186512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五、我会做。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甲、乙两人从同一地点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步行</a:t>
            </a:r>
            <a:r>
              <a:rPr lang="zh-CN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去公园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甲每小时走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</a:rPr>
              <a:t>5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千米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乙每小时走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</a:rPr>
              <a:t>7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千米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甲先走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</a:rPr>
              <a:t>2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小时后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乙才开始走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乙追上甲需要几小时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</a:rPr>
              <a:t>?</a:t>
            </a:r>
            <a:endParaRPr lang="zh-CN" altLang="en-US" dirty="0"/>
          </a:p>
        </p:txBody>
      </p:sp>
      <p:graphicFrame>
        <p:nvGraphicFramePr>
          <p:cNvPr id="3" name="对象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26114999"/>
              </p:ext>
            </p:extLst>
          </p:nvPr>
        </p:nvGraphicFramePr>
        <p:xfrm>
          <a:off x="399559" y="2666184"/>
          <a:ext cx="10770091" cy="310397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7" name="文档" r:id="rId4" imgW="3884295" imgH="1117310" progId="Word.Document.12">
                  <p:embed/>
                </p:oleObj>
              </mc:Choice>
              <mc:Fallback>
                <p:oleObj name="文档" r:id="rId4" imgW="3884295" imgH="111731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399559" y="2666184"/>
                        <a:ext cx="10770091" cy="310397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矩形 3"/>
          <p:cNvSpPr>
            <a:spLocks noChangeAspect="1"/>
          </p:cNvSpPr>
          <p:nvPr/>
        </p:nvSpPr>
        <p:spPr>
          <a:xfrm>
            <a:off x="361950" y="5002312"/>
            <a:ext cx="5091458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乙追上甲需要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小时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3240757" y="5007821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5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502497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竖卷形 2"/>
          <p:cNvSpPr/>
          <p:nvPr/>
        </p:nvSpPr>
        <p:spPr>
          <a:xfrm>
            <a:off x="504453" y="791815"/>
            <a:ext cx="1872208" cy="4824536"/>
          </a:xfrm>
          <a:prstGeom prst="vertic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导</a:t>
            </a:r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航</a:t>
            </a:r>
            <a:endParaRPr lang="zh-CN" altLang="en-US" sz="5400" dirty="0">
              <a:latin typeface="+mj-ea"/>
              <a:ea typeface="+mj-ea"/>
            </a:endParaRPr>
          </a:p>
        </p:txBody>
      </p:sp>
      <p:sp>
        <p:nvSpPr>
          <p:cNvPr id="5" name="云形 4">
            <a:hlinkClick r:id="rId2" action="ppaction://hlinksldjump"/>
          </p:cNvPr>
          <p:cNvSpPr/>
          <p:nvPr/>
        </p:nvSpPr>
        <p:spPr>
          <a:xfrm>
            <a:off x="4608909" y="791815"/>
            <a:ext cx="3960440" cy="1512168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6" name="云形 5">
            <a:hlinkClick r:id="rId3" action="ppaction://hlinksldjump"/>
          </p:cNvPr>
          <p:cNvSpPr/>
          <p:nvPr/>
        </p:nvSpPr>
        <p:spPr>
          <a:xfrm>
            <a:off x="4608854" y="2520007"/>
            <a:ext cx="3960440" cy="1512168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7" name="云形 6">
            <a:hlinkClick r:id="rId4" action="ppaction://hlinksldjump"/>
          </p:cNvPr>
          <p:cNvSpPr/>
          <p:nvPr/>
        </p:nvSpPr>
        <p:spPr>
          <a:xfrm>
            <a:off x="4608854" y="4248199"/>
            <a:ext cx="3960440" cy="1512168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8" name="动作按钮: 自定义 7">
            <a:hlinkClick r:id="rId2" action="ppaction://hlinksldjump" highlightClick="1">
              <a:snd r:embed="rId5" name="chimes.wav"/>
            </a:hlinkClick>
          </p:cNvPr>
          <p:cNvSpPr/>
          <p:nvPr/>
        </p:nvSpPr>
        <p:spPr>
          <a:xfrm>
            <a:off x="4608456" y="785396"/>
            <a:ext cx="3960838" cy="1583903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动作按钮: 自定义 8">
            <a:hlinkClick r:id="rId3" action="ppaction://hlinksldjump" highlightClick="1">
              <a:snd r:embed="rId5" name="chimes.wav"/>
            </a:hlinkClick>
          </p:cNvPr>
          <p:cNvSpPr/>
          <p:nvPr/>
        </p:nvSpPr>
        <p:spPr>
          <a:xfrm>
            <a:off x="4607232" y="2489614"/>
            <a:ext cx="3960838" cy="1583903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动作按钮: 自定义 9">
            <a:hlinkClick r:id="rId4" action="ppaction://hlinksldjump" highlightClick="1">
              <a:snd r:embed="rId5" name="chimes.wav"/>
            </a:hlinkClick>
          </p:cNvPr>
          <p:cNvSpPr/>
          <p:nvPr/>
        </p:nvSpPr>
        <p:spPr>
          <a:xfrm>
            <a:off x="4579234" y="4229699"/>
            <a:ext cx="3960838" cy="1583903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 tmFilter="0,0; .5, 1; 1, 1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800"/>
                            </p:stCondLst>
                            <p:childTnLst>
                              <p:par>
                                <p:cTn id="1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 tmFilter="0,0; .5, 1; 1, 1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100"/>
                            </p:stCondLst>
                            <p:childTnLst>
                              <p:par>
                                <p:cTn id="2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 tmFilter="0,0; .5, 1; 1, 1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6" grpId="0" animBg="1"/>
      <p:bldP spid="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688277"/>
            <a:ext cx="5242141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一、填上合适的长度单位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。</a:t>
            </a:r>
            <a:r>
              <a:rPr lang="en-US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14" name="XM3KR41G.eps" descr="id:2147490381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088629" y="1353451"/>
            <a:ext cx="7037535" cy="4650780"/>
          </a:xfrm>
          <a:prstGeom prst="rect">
            <a:avLst/>
          </a:prstGeom>
        </p:spPr>
      </p:pic>
      <p:sp>
        <p:nvSpPr>
          <p:cNvPr id="15" name="矩形 14"/>
          <p:cNvSpPr>
            <a:spLocks noChangeAspect="1"/>
          </p:cNvSpPr>
          <p:nvPr/>
        </p:nvSpPr>
        <p:spPr>
          <a:xfrm>
            <a:off x="4085605" y="2942662"/>
            <a:ext cx="1111202" cy="65864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 smtClean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千米</a:t>
            </a:r>
            <a:r>
              <a:rPr lang="en-US" altLang="zh-CN" dirty="0" smtClean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 </a:t>
            </a:r>
            <a:endParaRPr lang="zh-CN" altLang="en-US" dirty="0"/>
          </a:p>
        </p:txBody>
      </p:sp>
      <p:sp>
        <p:nvSpPr>
          <p:cNvPr id="16" name="矩形 15"/>
          <p:cNvSpPr>
            <a:spLocks noChangeAspect="1"/>
          </p:cNvSpPr>
          <p:nvPr/>
        </p:nvSpPr>
        <p:spPr>
          <a:xfrm>
            <a:off x="8046492" y="2932296"/>
            <a:ext cx="1111202" cy="65864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dirty="0" smtClean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厘</a:t>
            </a:r>
            <a:r>
              <a:rPr lang="zh-CN" altLang="zh-CN" dirty="0" smtClean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米</a:t>
            </a:r>
            <a:r>
              <a:rPr lang="en-US" altLang="zh-CN" dirty="0" smtClean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 </a:t>
            </a:r>
            <a:endParaRPr lang="zh-CN" altLang="en-US" dirty="0"/>
          </a:p>
        </p:txBody>
      </p:sp>
      <p:sp>
        <p:nvSpPr>
          <p:cNvPr id="17" name="矩形 16"/>
          <p:cNvSpPr>
            <a:spLocks noChangeAspect="1"/>
          </p:cNvSpPr>
          <p:nvPr/>
        </p:nvSpPr>
        <p:spPr>
          <a:xfrm>
            <a:off x="3896054" y="5486507"/>
            <a:ext cx="1111202" cy="65864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dirty="0" smtClean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分</a:t>
            </a:r>
            <a:r>
              <a:rPr lang="zh-CN" altLang="zh-CN" dirty="0" smtClean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米</a:t>
            </a:r>
            <a:r>
              <a:rPr lang="en-US" altLang="zh-CN" dirty="0" smtClean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 </a:t>
            </a:r>
            <a:endParaRPr lang="zh-CN" altLang="en-US" dirty="0"/>
          </a:p>
        </p:txBody>
      </p:sp>
      <p:sp>
        <p:nvSpPr>
          <p:cNvPr id="18" name="矩形 17"/>
          <p:cNvSpPr>
            <a:spLocks noChangeAspect="1"/>
          </p:cNvSpPr>
          <p:nvPr/>
        </p:nvSpPr>
        <p:spPr>
          <a:xfrm>
            <a:off x="8139166" y="5486507"/>
            <a:ext cx="1111202" cy="65864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 smtClean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千米</a:t>
            </a:r>
            <a:r>
              <a:rPr lang="en-US" altLang="zh-CN" dirty="0" smtClean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 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86245122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7" grpId="0"/>
      <p:bldP spid="1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>
            <a:spLocks noChangeAspect="1"/>
          </p:cNvSpPr>
          <p:nvPr/>
        </p:nvSpPr>
        <p:spPr>
          <a:xfrm>
            <a:off x="361950" y="868578"/>
            <a:ext cx="10807700" cy="363791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二、我会选。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学校操场的跑道长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400(</a:t>
            </a:r>
            <a:r>
              <a:rPr lang="zh-CN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米</a:t>
            </a:r>
            <a:r>
              <a:rPr lang="zh-CN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分米</a:t>
            </a:r>
            <a:r>
              <a:rPr lang="zh-CN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i="1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厘米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小</a:t>
            </a:r>
            <a:r>
              <a:rPr lang="zh-CN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亮</a:t>
            </a:r>
            <a:r>
              <a:rPr lang="zh-CN" altLang="en-US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的爸爸</a:t>
            </a:r>
            <a:r>
              <a:rPr lang="zh-CN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要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去离家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300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千米的城市旅游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选择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比较合适。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步行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骑自行车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	C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坐</a:t>
            </a:r>
            <a:r>
              <a:rPr lang="zh-CN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火车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9" name="矩形 8"/>
          <p:cNvSpPr>
            <a:spLocks noChangeAspect="1"/>
          </p:cNvSpPr>
          <p:nvPr/>
        </p:nvSpPr>
        <p:spPr>
          <a:xfrm>
            <a:off x="4907451" y="1434132"/>
            <a:ext cx="481222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A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9073405" y="2664023"/>
            <a:ext cx="481222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C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927042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>
            <a:spLocks noChangeAspect="1"/>
          </p:cNvSpPr>
          <p:nvPr/>
        </p:nvSpPr>
        <p:spPr>
          <a:xfrm>
            <a:off x="4320877" y="1616311"/>
            <a:ext cx="45878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B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2" name="矩形 1"/>
          <p:cNvSpPr>
            <a:spLocks noChangeAspect="1"/>
          </p:cNvSpPr>
          <p:nvPr/>
        </p:nvSpPr>
        <p:spPr>
          <a:xfrm>
            <a:off x="361950" y="1616311"/>
            <a:ext cx="10807700" cy="239950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i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下列说法正确的是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i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一条铁路长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2000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厘米</a:t>
            </a:r>
            <a:endParaRPr lang="zh-CN" altLang="zh-CN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B.2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千米</a:t>
            </a:r>
            <a:r>
              <a:rPr lang="en-US" altLang="zh-CN" i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100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米</a:t>
            </a:r>
            <a:r>
              <a:rPr lang="en-US" altLang="zh-CN" i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=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1900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米</a:t>
            </a:r>
            <a:endParaRPr lang="zh-CN" altLang="zh-CN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每相邻两个长度单位之间的进率都是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0627456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drap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>
            <a:spLocks noChangeAspect="1"/>
          </p:cNvSpPr>
          <p:nvPr/>
        </p:nvSpPr>
        <p:spPr>
          <a:xfrm>
            <a:off x="361950" y="1439887"/>
            <a:ext cx="108077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i="1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千米的路程小梦大约要走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2000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她从家到公园走了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4000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小梦家离公园大约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妈妈骑自行车从单位到公园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每分钟骑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250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米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骑了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分钟到达公园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妈妈的单位离公园大约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A.2500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米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B.2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千米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C.3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千米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4536901" y="2015951"/>
            <a:ext cx="458780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B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720477" y="3229577"/>
            <a:ext cx="481222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A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048997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>
            <a:spLocks noChangeAspect="1"/>
          </p:cNvSpPr>
          <p:nvPr/>
        </p:nvSpPr>
        <p:spPr>
          <a:xfrm>
            <a:off x="361950" y="956851"/>
            <a:ext cx="10807700" cy="467204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三、在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○</a:t>
            </a:r>
            <a:r>
              <a:rPr lang="zh-CN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里填上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i="1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&gt;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en-US" altLang="zh-CN" i="1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&lt;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或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i="1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=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chemeClr val="tx1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千米</a:t>
            </a:r>
            <a:r>
              <a:rPr lang="en-US" altLang="zh-CN" i="1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千米</a:t>
            </a:r>
            <a:r>
              <a:rPr lang="en-US" altLang="zh-CN" sz="5400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○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3800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米</a:t>
            </a:r>
            <a:endParaRPr lang="zh-CN" altLang="zh-CN" dirty="0">
              <a:solidFill>
                <a:schemeClr val="tx1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4500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米</a:t>
            </a:r>
            <a:r>
              <a:rPr lang="en-US" altLang="zh-CN" sz="5400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○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5400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米</a:t>
            </a:r>
            <a:endParaRPr lang="zh-CN" altLang="zh-CN" dirty="0">
              <a:solidFill>
                <a:schemeClr val="tx1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3000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米</a:t>
            </a:r>
            <a:r>
              <a:rPr lang="en-US" altLang="zh-CN" i="1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+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9000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米</a:t>
            </a:r>
            <a:r>
              <a:rPr lang="en-US" altLang="zh-CN" sz="5400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○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千米</a:t>
            </a:r>
            <a:endParaRPr lang="zh-CN" altLang="zh-CN" dirty="0">
              <a:solidFill>
                <a:schemeClr val="tx1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千米</a:t>
            </a:r>
            <a:r>
              <a:rPr lang="en-US" altLang="zh-CN" sz="5400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○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8000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米</a:t>
            </a:r>
            <a:endParaRPr lang="zh-CN" altLang="zh-CN" dirty="0">
              <a:solidFill>
                <a:schemeClr val="tx1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2787689" y="1727919"/>
            <a:ext cx="521297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i="1" dirty="0" smtClean="0">
                <a:ea typeface="宋体" panose="02010600030101010101" pitchFamily="2" charset="-122"/>
              </a:rPr>
              <a:t>&gt; </a:t>
            </a:r>
            <a:endParaRPr lang="zh-CN" altLang="en-US" dirty="0"/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1790087" y="2703204"/>
            <a:ext cx="418704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i="1" dirty="0">
                <a:ea typeface="宋体" panose="02010600030101010101" pitchFamily="2" charset="-122"/>
                <a:cs typeface="Times New Roman" panose="02020603050405020304" pitchFamily="18" charset="0"/>
              </a:rPr>
              <a:t>&lt;</a:t>
            </a:r>
            <a:endParaRPr lang="zh-CN" altLang="en-US" dirty="0"/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3308986" y="3678409"/>
            <a:ext cx="521297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i="1" dirty="0" smtClean="0">
                <a:ea typeface="宋体" panose="02010600030101010101" pitchFamily="2" charset="-122"/>
              </a:rPr>
              <a:t>&gt; </a:t>
            </a:r>
            <a:endParaRPr lang="zh-CN" altLang="en-US" dirty="0"/>
          </a:p>
        </p:txBody>
      </p:sp>
      <p:sp>
        <p:nvSpPr>
          <p:cNvPr id="9" name="矩形 8"/>
          <p:cNvSpPr>
            <a:spLocks noChangeAspect="1"/>
          </p:cNvSpPr>
          <p:nvPr/>
        </p:nvSpPr>
        <p:spPr>
          <a:xfrm>
            <a:off x="1580735" y="4680247"/>
            <a:ext cx="418704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i="1">
                <a:ea typeface="宋体" panose="02010600030101010101" pitchFamily="2" charset="-122"/>
              </a:rPr>
              <a:t>=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06945315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>
            <a:spLocks noChangeAspect="1"/>
          </p:cNvSpPr>
          <p:nvPr/>
        </p:nvSpPr>
        <p:spPr>
          <a:xfrm>
            <a:off x="361950" y="692890"/>
            <a:ext cx="10807700" cy="62459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四、根据图中信息回答下面的问题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。</a:t>
            </a:r>
            <a:r>
              <a:rPr lang="en-US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361950" y="4337799"/>
            <a:ext cx="10807700" cy="186512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小丽从家到学校走哪条路近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500+340=840(</a:t>
            </a: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米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dirty="0" smtClean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rPr>
              <a:t>  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300+470+230=1000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米</a:t>
            </a:r>
            <a:r>
              <a:rPr lang="en-US" altLang="zh-CN" smtClean="0"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840</a:t>
            </a: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米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&lt;1000</a:t>
            </a: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米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所以</a:t>
            </a:r>
            <a:r>
              <a:rPr lang="zh-CN" altLang="zh-CN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走</a:t>
            </a:r>
            <a:r>
              <a:rPr lang="zh-CN" altLang="zh-CN" smtClean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经过</a:t>
            </a:r>
            <a:r>
              <a:rPr lang="zh-CN" altLang="en-US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博物馆</a:t>
            </a:r>
            <a:r>
              <a:rPr lang="zh-CN" altLang="zh-CN" smtClean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的</a:t>
            </a: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路近。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8" name="24SK02G.eps" descr="id:2147490316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520677" y="1439887"/>
            <a:ext cx="6120680" cy="26741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422001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>
            <a:spLocks noChangeAspect="1"/>
          </p:cNvSpPr>
          <p:nvPr/>
        </p:nvSpPr>
        <p:spPr>
          <a:xfrm>
            <a:off x="361950" y="2422562"/>
            <a:ext cx="10807700" cy="124957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用红笔标出哪条路线是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千米。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如上图。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1474300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3BAEC52-59F7-4328-AB73-0F916ADBF193}" vid="{58DBEABC-D800-4B69-8CEC-6F66A7DFD12F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348</TotalTime>
  <Words>240</Words>
  <Application>Microsoft Office PowerPoint</Application>
  <PresentationFormat>自定义</PresentationFormat>
  <Paragraphs>48</Paragraphs>
  <Slides>11</Slides>
  <Notes>1</Notes>
  <HiddenSlides>0</HiddenSlides>
  <MMClips>0</MMClips>
  <ScaleCrop>false</ScaleCrop>
  <HeadingPairs>
    <vt:vector size="8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11</vt:i4>
      </vt:variant>
    </vt:vector>
  </HeadingPairs>
  <TitlesOfParts>
    <vt:vector size="24" baseType="lpstr">
      <vt:lpstr>NEU-BZ-S92</vt:lpstr>
      <vt:lpstr>方正启体简体</vt:lpstr>
      <vt:lpstr>方正书宋_GBK</vt:lpstr>
      <vt:lpstr>黑体</vt:lpstr>
      <vt:lpstr>华文琥珀</vt:lpstr>
      <vt:lpstr>华文新魏</vt:lpstr>
      <vt:lpstr>隶书</vt:lpstr>
      <vt:lpstr>宋体</vt:lpstr>
      <vt:lpstr>Arial</vt:lpstr>
      <vt:lpstr>Calibri</vt:lpstr>
      <vt:lpstr>Times New Roman</vt:lpstr>
      <vt:lpstr>专业教辅课件Q:251490010</vt:lpstr>
      <vt:lpstr>文档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123</cp:lastModifiedBy>
  <cp:revision>47</cp:revision>
  <dcterms:created xsi:type="dcterms:W3CDTF">2020-07-20T09:37:23Z</dcterms:created>
  <dcterms:modified xsi:type="dcterms:W3CDTF">2024-09-10T06:25:00Z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