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731" r:id="rId3"/>
    <p:sldId id="732" r:id="rId4"/>
    <p:sldId id="736" r:id="rId5"/>
    <p:sldId id="737" r:id="rId6"/>
    <p:sldId id="733" r:id="rId7"/>
    <p:sldId id="739" r:id="rId8"/>
    <p:sldId id="740" r:id="rId9"/>
    <p:sldId id="734" r:id="rId10"/>
    <p:sldId id="735" r:id="rId1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 smtClean="0">
                <a:solidFill>
                  <a:srgbClr val="D60093"/>
                </a:solidFill>
              </a:rPr>
              <a:t>5</a:t>
            </a:r>
            <a:r>
              <a:rPr lang="zh-CN" altLang="zh-CN" sz="4000" dirty="0" smtClean="0">
                <a:solidFill>
                  <a:srgbClr val="D60093"/>
                </a:solidFill>
              </a:rPr>
              <a:t>课时</a:t>
            </a:r>
            <a:r>
              <a:rPr lang="zh-CN" altLang="zh-CN" sz="4000" i="1" dirty="0">
                <a:solidFill>
                  <a:srgbClr val="D60093"/>
                </a:solidFill>
              </a:rPr>
              <a:t>　</a:t>
            </a:r>
            <a:r>
              <a:rPr lang="zh-CN" altLang="zh-CN" sz="4000" dirty="0">
                <a:solidFill>
                  <a:srgbClr val="D60093"/>
                </a:solidFill>
              </a:rPr>
              <a:t>整理和复习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27919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里填上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2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 sz="48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14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72</a:t>
            </a:r>
            <a:r>
              <a:rPr lang="en-US" altLang="zh-CN" sz="48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54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2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584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138</a:t>
            </a:r>
            <a:r>
              <a:rPr lang="en-US" altLang="zh-CN" sz="48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700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536</a:t>
            </a:r>
            <a:r>
              <a:rPr lang="en-US" altLang="zh-CN" i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136</a:t>
            </a:r>
            <a:r>
              <a:rPr lang="en-US" altLang="zh-CN" sz="48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400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429211" y="2436440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i="1" dirty="0">
                <a:ea typeface="宋体" panose="02010600030101010101" pitchFamily="2" charset="-122"/>
              </a:rPr>
              <a:t>&gt;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499750" y="2436440"/>
            <a:ext cx="52129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i="1" dirty="0" smtClean="0">
                <a:ea typeface="宋体" panose="02010600030101010101" pitchFamily="2" charset="-122"/>
              </a:rPr>
              <a:t>&lt;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2942215" y="3312095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i="1" dirty="0">
                <a:ea typeface="宋体" panose="02010600030101010101" pitchFamily="2" charset="-122"/>
              </a:rPr>
              <a:t>&gt;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6481117" y="3312095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i="1">
                <a:ea typeface="宋体" panose="02010600030101010101" pitchFamily="2" charset="-122"/>
              </a:rPr>
              <a:t>=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76184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二、我会列竖式计算。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3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180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260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550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490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3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3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latin typeface="NEU-BZ-S9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3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3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340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370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800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480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656581" y="2027825"/>
            <a:ext cx="2142857" cy="1447619"/>
          </a:xfrm>
          <a:prstGeom prst="rect">
            <a:avLst/>
          </a:prstGeom>
        </p:spPr>
      </p:pic>
      <p:sp>
        <p:nvSpPr>
          <p:cNvPr id="12" name="矩形 11"/>
          <p:cNvSpPr>
            <a:spLocks noChangeAspect="1"/>
          </p:cNvSpPr>
          <p:nvPr/>
        </p:nvSpPr>
        <p:spPr>
          <a:xfrm>
            <a:off x="3528789" y="1318255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440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617021" y="1989730"/>
            <a:ext cx="2161905" cy="1485714"/>
          </a:xfrm>
          <a:prstGeom prst="rect">
            <a:avLst/>
          </a:prstGeom>
        </p:spPr>
      </p:pic>
      <p:sp>
        <p:nvSpPr>
          <p:cNvPr id="15" name="矩形 14"/>
          <p:cNvSpPr>
            <a:spLocks noChangeAspect="1"/>
          </p:cNvSpPr>
          <p:nvPr/>
        </p:nvSpPr>
        <p:spPr>
          <a:xfrm>
            <a:off x="7614274" y="1318254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656581" y="4332081"/>
            <a:ext cx="2066667" cy="1438095"/>
          </a:xfrm>
          <a:prstGeom prst="rect">
            <a:avLst/>
          </a:prstGeom>
        </p:spPr>
      </p:pic>
      <p:sp>
        <p:nvSpPr>
          <p:cNvPr id="17" name="矩形 16"/>
          <p:cNvSpPr>
            <a:spLocks noChangeAspect="1"/>
          </p:cNvSpPr>
          <p:nvPr/>
        </p:nvSpPr>
        <p:spPr>
          <a:xfrm>
            <a:off x="3528789" y="3642299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710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661989" y="4274010"/>
            <a:ext cx="2104762" cy="1523810"/>
          </a:xfrm>
          <a:prstGeom prst="rect">
            <a:avLst/>
          </a:prstGeom>
        </p:spPr>
      </p:pic>
      <p:sp>
        <p:nvSpPr>
          <p:cNvPr id="19" name="矩形 18"/>
          <p:cNvSpPr>
            <a:spLocks noChangeAspect="1"/>
          </p:cNvSpPr>
          <p:nvPr/>
        </p:nvSpPr>
        <p:spPr>
          <a:xfrm>
            <a:off x="7598676" y="3668840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320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0700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17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72915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三、我会选。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一个数减去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56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得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34,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求这个数。列式正确的是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A.56</a:t>
            </a:r>
            <a:r>
              <a:rPr lang="en-US" altLang="zh-CN" i="1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en-US" altLang="zh-CN" i="1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B.56</a:t>
            </a:r>
            <a:r>
              <a:rPr lang="en-US" altLang="zh-CN" i="1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en-US" altLang="zh-CN" i="1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en-US" altLang="zh-CN" dirty="0" smtClean="0">
                <a:solidFill>
                  <a:schemeClr val="tx1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C.56</a:t>
            </a:r>
            <a:r>
              <a:rPr lang="en-US" altLang="zh-CN" i="1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en-US" altLang="zh-CN" i="1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D.90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56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妈妈带</a:t>
            </a:r>
            <a:r>
              <a:rPr lang="zh-CN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r>
              <a:rPr lang="en-US" altLang="zh-CN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600</a:t>
            </a:r>
            <a:r>
              <a:rPr lang="zh-CN" altLang="zh-CN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元去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买一辆自行车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还剩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这辆自行车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元。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A.575	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B.375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C.625	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D.600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两位数加两位数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一个加数十位上的数字是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另一个加数十位上的数字是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它们的和的十位上是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A.0	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B.1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C.0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	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D.2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929389" y="1295871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b="1" dirty="0" smtClean="0">
                <a:solidFill>
                  <a:srgbClr val="FF0000"/>
                </a:solidFill>
              </a:rPr>
              <a:t>C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92485" y="3118653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b="1" dirty="0" smtClean="0">
                <a:solidFill>
                  <a:srgbClr val="FF0000"/>
                </a:solidFill>
              </a:rPr>
              <a:t>A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190687" y="4875251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b="1" dirty="0" smtClean="0">
                <a:solidFill>
                  <a:srgbClr val="FF0000"/>
                </a:solidFill>
              </a:rPr>
              <a:t>C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3627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07839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四、我会解答。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这件毛衣现价多少钱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4501039"/>
            <a:ext cx="257314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98-29=69(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XM3KR25G.eps" descr="id:214749021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63296" y="2303983"/>
            <a:ext cx="5390029" cy="1831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504453" y="3273651"/>
            <a:ext cx="5216892" cy="651589"/>
            <a:chOff x="504453" y="3273651"/>
            <a:chExt cx="5216892" cy="651589"/>
          </a:xfrm>
        </p:grpSpPr>
        <p:sp>
          <p:nvSpPr>
            <p:cNvPr id="12" name="矩形 11"/>
            <p:cNvSpPr/>
            <p:nvPr/>
          </p:nvSpPr>
          <p:spPr>
            <a:xfrm>
              <a:off x="504453" y="3406600"/>
              <a:ext cx="1008112" cy="46176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>
              <a:spLocks noChangeAspect="1"/>
            </p:cNvSpPr>
            <p:nvPr/>
          </p:nvSpPr>
          <p:spPr>
            <a:xfrm>
              <a:off x="1592345" y="3293529"/>
              <a:ext cx="418704" cy="6317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mtClean="0">
                  <a:solidFill>
                    <a:schemeClr val="tx1"/>
                  </a:solidFill>
                </a:rPr>
                <a:t>+</a:t>
              </a: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2087778" y="3378502"/>
              <a:ext cx="1008112" cy="46176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>
              <a:spLocks noChangeAspect="1"/>
            </p:cNvSpPr>
            <p:nvPr/>
          </p:nvSpPr>
          <p:spPr>
            <a:xfrm>
              <a:off x="3195256" y="3273651"/>
              <a:ext cx="418704" cy="6317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mtClean="0">
                  <a:solidFill>
                    <a:schemeClr val="tx1"/>
                  </a:solidFill>
                </a:rPr>
                <a:t>=</a:t>
              </a: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3713326" y="3378502"/>
              <a:ext cx="1008112" cy="46176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4852196" y="3293529"/>
              <a:ext cx="869149" cy="626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元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zh-CN">
                <a:solidFill>
                  <a:srgbClr val="00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一件羽绒服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603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一条裤子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298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元。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要买这套服装大约一共要花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元。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603</a:t>
            </a:r>
            <a:r>
              <a:rPr lang="en-US" altLang="zh-CN" i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298≈(</a:t>
            </a:r>
            <a:r>
              <a:rPr lang="zh-CN" altLang="zh-CN" i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603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接近</a:t>
            </a:r>
            <a:r>
              <a:rPr lang="zh-CN" altLang="zh-CN" i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i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298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接近</a:t>
            </a:r>
            <a:r>
              <a:rPr lang="zh-CN" altLang="zh-CN" i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i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977061" y="1511895"/>
            <a:ext cx="90281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>
                <a:ea typeface="宋体" panose="02010600030101010101" pitchFamily="2" charset="-122"/>
              </a:rPr>
              <a:t>900 </a:t>
            </a:r>
            <a:endParaRPr lang="zh-CN" altLang="en-US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266694" y="2063574"/>
            <a:ext cx="90281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>
                <a:ea typeface="宋体" panose="02010600030101010101" pitchFamily="2" charset="-122"/>
              </a:rPr>
              <a:t>900 </a:t>
            </a:r>
            <a:endParaRPr lang="zh-CN" altLang="en-US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944613" y="2631615"/>
            <a:ext cx="1212191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ea typeface="宋体" panose="02010600030101010101" pitchFamily="2" charset="-122"/>
              </a:rPr>
              <a:t>600</a:t>
            </a:r>
            <a:r>
              <a:rPr lang="zh-CN" altLang="en-US">
                <a:ea typeface="宋体" panose="02010600030101010101" pitchFamily="2" charset="-122"/>
              </a:rPr>
              <a:t>　</a:t>
            </a:r>
            <a:endParaRPr lang="zh-CN" altLang="en-US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061548" y="2610265"/>
            <a:ext cx="12121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>
                <a:ea typeface="宋体" panose="02010600030101010101" pitchFamily="2" charset="-122"/>
              </a:rPr>
              <a:t>300</a:t>
            </a:r>
            <a:r>
              <a:rPr lang="zh-CN" altLang="en-US">
                <a:ea typeface="宋体" panose="02010600030101010101" pitchFamily="2" charset="-122"/>
              </a:rPr>
              <a:t>　</a:t>
            </a:r>
            <a:endParaRPr lang="zh-CN" altLang="en-US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588651" y="3281774"/>
            <a:ext cx="408316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>
                <a:ea typeface="宋体" panose="02010600030101010101" pitchFamily="2" charset="-122"/>
              </a:rPr>
              <a:t>600          300          900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73276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56928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一件羽绒服比一条裤子大约贵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元。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603</a:t>
            </a:r>
            <a:r>
              <a:rPr lang="en-US" altLang="zh-CN" i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298≈(</a:t>
            </a:r>
            <a:r>
              <a:rPr lang="zh-CN" altLang="zh-CN" i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603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接近</a:t>
            </a:r>
            <a:r>
              <a:rPr lang="zh-CN" altLang="zh-CN" i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i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298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接近</a:t>
            </a:r>
            <a:r>
              <a:rPr lang="zh-CN" altLang="zh-CN" i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i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04453" y="3376393"/>
            <a:ext cx="5216892" cy="651589"/>
            <a:chOff x="504453" y="3273651"/>
            <a:chExt cx="5216892" cy="651589"/>
          </a:xfrm>
        </p:grpSpPr>
        <p:sp>
          <p:nvSpPr>
            <p:cNvPr id="7" name="矩形 6"/>
            <p:cNvSpPr/>
            <p:nvPr/>
          </p:nvSpPr>
          <p:spPr>
            <a:xfrm>
              <a:off x="504453" y="3406600"/>
              <a:ext cx="1008112" cy="46176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>
              <a:spLocks noChangeAspect="1"/>
            </p:cNvSpPr>
            <p:nvPr/>
          </p:nvSpPr>
          <p:spPr>
            <a:xfrm>
              <a:off x="1592345" y="3293529"/>
              <a:ext cx="418704" cy="6317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mtClean="0">
                  <a:solidFill>
                    <a:schemeClr val="tx1"/>
                  </a:solidFill>
                </a:rPr>
                <a:t>+</a:t>
              </a: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087778" y="3378502"/>
              <a:ext cx="1008112" cy="46176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>
              <a:spLocks noChangeAspect="1"/>
            </p:cNvSpPr>
            <p:nvPr/>
          </p:nvSpPr>
          <p:spPr>
            <a:xfrm>
              <a:off x="3195256" y="3273651"/>
              <a:ext cx="418704" cy="6317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mtClean="0">
                  <a:solidFill>
                    <a:schemeClr val="tx1"/>
                  </a:solidFill>
                </a:rPr>
                <a:t>=</a:t>
              </a: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3713326" y="3378502"/>
              <a:ext cx="1008112" cy="46176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>
              <a:spLocks noChangeAspect="1"/>
            </p:cNvSpPr>
            <p:nvPr/>
          </p:nvSpPr>
          <p:spPr>
            <a:xfrm>
              <a:off x="4852196" y="3293529"/>
              <a:ext cx="869149" cy="626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元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zh-CN">
                <a:solidFill>
                  <a:srgbClr val="00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</p:grpSp>
      <p:sp>
        <p:nvSpPr>
          <p:cNvPr id="13" name="矩形 12"/>
          <p:cNvSpPr>
            <a:spLocks noChangeAspect="1"/>
          </p:cNvSpPr>
          <p:nvPr/>
        </p:nvSpPr>
        <p:spPr>
          <a:xfrm>
            <a:off x="6337101" y="1546035"/>
            <a:ext cx="12121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>
                <a:ea typeface="宋体" panose="02010600030101010101" pitchFamily="2" charset="-122"/>
              </a:rPr>
              <a:t>300</a:t>
            </a:r>
            <a:r>
              <a:rPr lang="zh-CN" altLang="en-US">
                <a:ea typeface="宋体" panose="02010600030101010101" pitchFamily="2" charset="-122"/>
              </a:rPr>
              <a:t>　</a:t>
            </a:r>
            <a:endParaRPr lang="zh-CN" altLang="en-US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2110647" y="2159452"/>
            <a:ext cx="12121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>
                <a:ea typeface="宋体" panose="02010600030101010101" pitchFamily="2" charset="-122"/>
              </a:rPr>
              <a:t>300</a:t>
            </a:r>
            <a:r>
              <a:rPr lang="zh-CN" altLang="en-US">
                <a:ea typeface="宋体" panose="02010600030101010101" pitchFamily="2" charset="-122"/>
              </a:rPr>
              <a:t>　</a:t>
            </a:r>
            <a:endParaRPr lang="zh-CN" altLang="en-US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2011049" y="2719205"/>
            <a:ext cx="12121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>
                <a:ea typeface="宋体" panose="02010600030101010101" pitchFamily="2" charset="-122"/>
              </a:rPr>
              <a:t>600</a:t>
            </a:r>
            <a:r>
              <a:rPr lang="zh-CN" altLang="en-US">
                <a:ea typeface="宋体" panose="02010600030101010101" pitchFamily="2" charset="-122"/>
              </a:rPr>
              <a:t>　</a:t>
            </a:r>
            <a:endParaRPr lang="zh-CN" altLang="en-US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5071535" y="2754157"/>
            <a:ext cx="12121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>
                <a:ea typeface="宋体" panose="02010600030101010101" pitchFamily="2" charset="-122"/>
              </a:rPr>
              <a:t>300</a:t>
            </a:r>
            <a:r>
              <a:rPr lang="zh-CN" altLang="en-US">
                <a:ea typeface="宋体" panose="02010600030101010101" pitchFamily="2" charset="-122"/>
              </a:rPr>
              <a:t>　</a:t>
            </a:r>
            <a:endParaRPr lang="zh-CN" altLang="en-US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653297" y="3396271"/>
            <a:ext cx="398057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>
                <a:ea typeface="宋体" panose="02010600030101010101" pitchFamily="2" charset="-122"/>
              </a:rPr>
              <a:t>600         300          300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74828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27919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五、我会做。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豆豆想买一套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460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元的画画工具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已经攒了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元。如果每个月攒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那么再攒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个月够吗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460-200=260(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50+50+50+50+50=250(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260&gt;250,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不够。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312</TotalTime>
  <Words>198</Words>
  <Application>Microsoft Office PowerPoint</Application>
  <PresentationFormat>自定义</PresentationFormat>
  <Paragraphs>64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NEU-BZ-S92</vt:lpstr>
      <vt:lpstr>方正启体简体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43</cp:revision>
  <dcterms:created xsi:type="dcterms:W3CDTF">2020-07-20T09:37:23Z</dcterms:created>
  <dcterms:modified xsi:type="dcterms:W3CDTF">2024-09-10T06:18:40Z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