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40" r:id="rId4"/>
    <p:sldId id="741" r:id="rId5"/>
    <p:sldId id="739" r:id="rId6"/>
    <p:sldId id="742" r:id="rId7"/>
    <p:sldId id="743" r:id="rId8"/>
    <p:sldId id="744" r:id="rId9"/>
    <p:sldId id="745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4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2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4.docx"/><Relationship Id="rId3" Type="http://schemas.openxmlformats.org/officeDocument/2006/relationships/image" Target="../media/image5.jpe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emf"/><Relationship Id="rId5" Type="http://schemas.openxmlformats.org/officeDocument/2006/relationships/package" Target="../embeddings/Microsoft_Word___3.docx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oleObject" Target="../embeddings/oleObject5.bin"/><Relationship Id="rId7" Type="http://schemas.openxmlformats.org/officeDocument/2006/relationships/package" Target="../embeddings/Microsoft_Word___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__5.docx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7.bin"/><Relationship Id="rId7" Type="http://schemas.openxmlformats.org/officeDocument/2006/relationships/package" Target="../embeddings/Microsoft_Word___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__7.doc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8</a:t>
            </a:r>
            <a:r>
              <a:rPr lang="zh-CN" altLang="en-US" sz="4000" dirty="0" smtClean="0">
                <a:solidFill>
                  <a:srgbClr val="D60093"/>
                </a:solidFill>
              </a:rPr>
              <a:t>、</a:t>
            </a:r>
            <a:r>
              <a:rPr lang="en-US" altLang="zh-CN" sz="4000" dirty="0" smtClean="0">
                <a:solidFill>
                  <a:srgbClr val="D60093"/>
                </a:solidFill>
              </a:rPr>
              <a:t>9</a:t>
            </a:r>
            <a:r>
              <a:rPr lang="zh-CN" altLang="zh-CN" sz="4000" dirty="0" smtClean="0">
                <a:solidFill>
                  <a:srgbClr val="D60093"/>
                </a:solidFill>
              </a:rPr>
              <a:t>单元</a:t>
            </a:r>
            <a:r>
              <a:rPr lang="zh-CN" altLang="zh-CN" sz="4000" dirty="0">
                <a:solidFill>
                  <a:srgbClr val="D60093"/>
                </a:solidFill>
              </a:rPr>
              <a:t>总结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复习梳理.eps" descr="id:214748786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8" y="-273"/>
            <a:ext cx="6532259" cy="720080"/>
          </a:xfrm>
          <a:prstGeom prst="rect">
            <a:avLst/>
          </a:prstGeom>
        </p:spPr>
      </p:pic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171061"/>
              </p:ext>
            </p:extLst>
          </p:nvPr>
        </p:nvGraphicFramePr>
        <p:xfrm>
          <a:off x="432445" y="719807"/>
          <a:ext cx="10585176" cy="60163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文档" r:id="rId5" imgW="4040413" imgH="2308652" progId="Word.Document.12">
                  <p:embed/>
                </p:oleObj>
              </mc:Choice>
              <mc:Fallback>
                <p:oleObj name="文档" r:id="rId5" imgW="4040413" imgH="230865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2445" y="719807"/>
                        <a:ext cx="10585176" cy="60163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7057181" y="5626861"/>
            <a:ext cx="906017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>
                <a:ea typeface="宋体" panose="02010600030101010101" pitchFamily="2" charset="-122"/>
                <a:cs typeface="Times New Roman" panose="02020603050405020304" pitchFamily="18" charset="0"/>
              </a:rPr>
              <a:t>分子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0453952"/>
              </p:ext>
            </p:extLst>
          </p:nvPr>
        </p:nvGraphicFramePr>
        <p:xfrm>
          <a:off x="216421" y="791815"/>
          <a:ext cx="11058670" cy="6126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文档" r:id="rId4" imgW="3988373" imgH="2209464" progId="Word.Document.12">
                  <p:embed/>
                </p:oleObj>
              </mc:Choice>
              <mc:Fallback>
                <p:oleObj name="文档" r:id="rId4" imgW="3988373" imgH="220946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6421" y="791815"/>
                        <a:ext cx="11058670" cy="61262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>
            <a:spLocks noChangeAspect="1"/>
          </p:cNvSpPr>
          <p:nvPr/>
        </p:nvSpPr>
        <p:spPr>
          <a:xfrm>
            <a:off x="8857381" y="1316891"/>
            <a:ext cx="545342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574200" y="2433394"/>
            <a:ext cx="545342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545013" y="4248199"/>
            <a:ext cx="364202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68572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937235775"/>
              </p:ext>
            </p:extLst>
          </p:nvPr>
        </p:nvGraphicFramePr>
        <p:xfrm>
          <a:off x="361950" y="1943943"/>
          <a:ext cx="10807700" cy="2133600"/>
        </p:xfrm>
        <a:graphic>
          <a:graphicData uri="http://schemas.openxmlformats.org/drawingml/2006/table">
            <a:tbl>
              <a:tblPr firstRow="1" firstCol="1" bandRow="1"/>
              <a:tblGrid>
                <a:gridCol w="1990778"/>
                <a:gridCol w="881692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分数的简单应用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求一个数的几分之一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总数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÷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分成的份数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每份数。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求一个数的几分之几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总数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÷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分成的份数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取的份数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总数的几分之几的数量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数学广角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集合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理解集合思想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解决重叠问题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50185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易错易混.eps" descr="id:214748788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7" y="0"/>
            <a:ext cx="6532259" cy="72008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61950" y="1367879"/>
            <a:ext cx="10807700" cy="30080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理解分数的意义时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忽略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平均分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判断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把一根竹竿截成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每段是这根竹竿的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易错警示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用分数表示的前提是平均分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只有把这根竹竿平均分成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段时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每段才是这根竹竿的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。此题容易忽略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平均分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而出错。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7600112"/>
              </p:ext>
            </p:extLst>
          </p:nvPr>
        </p:nvGraphicFramePr>
        <p:xfrm>
          <a:off x="4022335" y="1896963"/>
          <a:ext cx="8769315" cy="695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文档" r:id="rId5" imgW="3826872" imgH="303316" progId="Word.Document.12">
                  <p:embed/>
                </p:oleObj>
              </mc:Choice>
              <mc:Fallback>
                <p:oleObj name="文档" r:id="rId5" imgW="3826872" imgH="3033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22335" y="1896963"/>
                        <a:ext cx="8769315" cy="6950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1295487"/>
              </p:ext>
            </p:extLst>
          </p:nvPr>
        </p:nvGraphicFramePr>
        <p:xfrm>
          <a:off x="1872605" y="3100079"/>
          <a:ext cx="8769315" cy="695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文档" r:id="rId8" imgW="3826872" imgH="303316" progId="Word.Document.12">
                  <p:embed/>
                </p:oleObj>
              </mc:Choice>
              <mc:Fallback>
                <p:oleObj name="文档" r:id="rId8" imgW="3826872" imgH="3033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72605" y="3100079"/>
                        <a:ext cx="8769315" cy="6950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9227931" y="1963822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030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81305"/>
            <a:ext cx="10807700" cy="41899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对分数的含义理解不透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米长的彩带平均分成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每份是这条彩带的几分之一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错解展示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错因分析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错解错在将彩带的米数当成了平均分的份数。每份是这条彩带的几分之一只与平均分成的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份数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而与彩带的长度无关。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961028"/>
              </p:ext>
            </p:extLst>
          </p:nvPr>
        </p:nvGraphicFramePr>
        <p:xfrm>
          <a:off x="-2005317" y="2516998"/>
          <a:ext cx="8769315" cy="697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文档" r:id="rId4" imgW="3826872" imgH="304394" progId="Word.Document.12">
                  <p:embed/>
                </p:oleObj>
              </mc:Choice>
              <mc:Fallback>
                <p:oleObj name="文档" r:id="rId4" imgW="3826872" imgH="30439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005317" y="2516998"/>
                        <a:ext cx="8769315" cy="6975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3090438"/>
              </p:ext>
            </p:extLst>
          </p:nvPr>
        </p:nvGraphicFramePr>
        <p:xfrm>
          <a:off x="216421" y="4978742"/>
          <a:ext cx="7247368" cy="771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文档" r:id="rId7" imgW="3826872" imgH="407177" progId="Word.Document.12">
                  <p:embed/>
                </p:oleObj>
              </mc:Choice>
              <mc:Fallback>
                <p:oleObj name="文档" r:id="rId7" imgW="3826872" imgH="40717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6421" y="4978742"/>
                        <a:ext cx="7247368" cy="7711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385572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10807700" cy="478086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找不到平均分的份数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把一块月饼平均分成几块后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亮亮吃了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小雨吃了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就把这块月饼吃完了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其中小雨吃的部分占整块月饼的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易错警示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本题学生易因分不清整块月饼被平均分成了多少块而出错。题中未给出这块月饼被平均分成了几块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而是给出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亮亮吃了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小雨吃了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就把这块月饼吃完了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的信息。因为亮亮和小雨一共吃了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所以小雨吃的部分占整块月饼的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0118435"/>
              </p:ext>
            </p:extLst>
          </p:nvPr>
        </p:nvGraphicFramePr>
        <p:xfrm>
          <a:off x="-2159843" y="4875153"/>
          <a:ext cx="8769315" cy="697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文档" r:id="rId4" imgW="3826872" imgH="304394" progId="Word.Document.12">
                  <p:embed/>
                </p:oleObj>
              </mc:Choice>
              <mc:Fallback>
                <p:oleObj name="文档" r:id="rId4" imgW="3826872" imgH="30439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159843" y="4875153"/>
                        <a:ext cx="8769315" cy="6975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2604781"/>
              </p:ext>
            </p:extLst>
          </p:nvPr>
        </p:nvGraphicFramePr>
        <p:xfrm>
          <a:off x="6841157" y="1871935"/>
          <a:ext cx="7247368" cy="77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文档" r:id="rId7" imgW="3826872" imgH="408614" progId="Word.Document.12">
                  <p:embed/>
                </p:oleObj>
              </mc:Choice>
              <mc:Fallback>
                <p:oleObj name="文档" r:id="rId7" imgW="3826872" imgH="40861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841157" y="1871935"/>
                        <a:ext cx="7247368" cy="773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32392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已知条件梳理不完全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某兴趣小组有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其中喜欢绘画的有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喜欢书法的有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既不喜欢绘画又不喜欢书法的有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人。那么既喜欢绘画又喜欢书法的有多少人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错解展示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:10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因分析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错解错在忽略了题目中的已知条件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既不喜欢绘画又不喜欢书法的有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两种都不喜欢的人数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不包括在任何一类中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故要先用总人数减去这一部分人数再计算。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202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943943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12(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9321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</TotalTime>
  <Words>379</Words>
  <Application>Microsoft Office PowerPoint</Application>
  <PresentationFormat>自定义</PresentationFormat>
  <Paragraphs>30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NEU-BZ-S92</vt:lpstr>
      <vt:lpstr>黑体</vt:lpstr>
      <vt:lpstr>华文琥珀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53</cp:revision>
  <dcterms:created xsi:type="dcterms:W3CDTF">2020-07-20T09:37:23Z</dcterms:created>
  <dcterms:modified xsi:type="dcterms:W3CDTF">2024-09-10T07:30:18Z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