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731" r:id="rId3"/>
    <p:sldId id="740" r:id="rId4"/>
    <p:sldId id="739" r:id="rId5"/>
    <p:sldId id="735" r:id="rId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7</a:t>
            </a:r>
            <a:r>
              <a:rPr lang="zh-CN" altLang="en-US" sz="4000" dirty="0" smtClean="0">
                <a:solidFill>
                  <a:srgbClr val="D60093"/>
                </a:solidFill>
              </a:rPr>
              <a:t>、</a:t>
            </a:r>
            <a:r>
              <a:rPr lang="en-US" altLang="zh-CN" sz="4000" dirty="0" smtClean="0">
                <a:solidFill>
                  <a:srgbClr val="D60093"/>
                </a:solidFill>
              </a:rPr>
              <a:t>8</a:t>
            </a:r>
            <a:r>
              <a:rPr lang="zh-CN" altLang="zh-CN" sz="4000" dirty="0" smtClean="0">
                <a:solidFill>
                  <a:srgbClr val="D60093"/>
                </a:solidFill>
              </a:rPr>
              <a:t>单元</a:t>
            </a:r>
            <a:r>
              <a:rPr lang="zh-CN" altLang="zh-CN" sz="4000" dirty="0">
                <a:solidFill>
                  <a:srgbClr val="D60093"/>
                </a:solidFill>
              </a:rPr>
              <a:t>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92535566"/>
              </p:ext>
            </p:extLst>
          </p:nvPr>
        </p:nvGraphicFramePr>
        <p:xfrm>
          <a:off x="361950" y="791815"/>
          <a:ext cx="10807700" cy="5364480"/>
        </p:xfrm>
        <a:graphic>
          <a:graphicData uri="http://schemas.openxmlformats.org/drawingml/2006/table">
            <a:tbl>
              <a:tblPr firstRow="1" firstCol="1" bandRow="1"/>
              <a:tblGrid>
                <a:gridCol w="1366639"/>
                <a:gridCol w="944106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认识钟面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钟面上一共有</a:t>
                      </a:r>
                      <a:r>
                        <a:rPr lang="zh-CN" sz="3200" u="sng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个数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有时针和分针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还有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大格</a:t>
                      </a:r>
                      <a:r>
                        <a:rPr lang="en-US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 1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大格分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小格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钟面上一共有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小格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认识时和分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认识分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分针走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小格是</a:t>
                      </a:r>
                      <a:r>
                        <a:rPr lang="zh-CN" sz="3200" u="sng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走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大格是</a:t>
                      </a:r>
                      <a:r>
                        <a:rPr lang="zh-CN" sz="3200" u="sng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分针走几小格就是过了几分。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认识时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时针走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大格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zh-CN" sz="3200" u="sng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　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时与分的关系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:1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zh-CN" sz="3200" u="sng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u="sng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时间的读写方法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要根据时针和分针的位置来读时间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时针刚走过几就是几时多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分针从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起走过几小格就是几分。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书写时间的方法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可以采用几时几分的形式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也可以采用电子表的形式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分也可以写成</a:t>
                      </a:r>
                      <a:r>
                        <a:rPr lang="zh-CN" sz="3200" u="sng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200" u="sng" dirty="0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4536901" y="120440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81117" y="2159967"/>
            <a:ext cx="80182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分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515963" y="2150892"/>
            <a:ext cx="80182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分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481117" y="3106581"/>
            <a:ext cx="80182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时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627531" y="3613508"/>
            <a:ext cx="100700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60</a:t>
            </a:r>
            <a:r>
              <a:rPr lang="zh-CN" altLang="en-US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分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785373" y="5544343"/>
            <a:ext cx="936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5:03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3701867"/>
              </p:ext>
            </p:extLst>
          </p:nvPr>
        </p:nvGraphicFramePr>
        <p:xfrm>
          <a:off x="361950" y="1583903"/>
          <a:ext cx="10807700" cy="2926080"/>
        </p:xfrm>
        <a:graphic>
          <a:graphicData uri="http://schemas.openxmlformats.org/drawingml/2006/table">
            <a:tbl>
              <a:tblPr firstRow="1" firstCol="1" bandRow="1"/>
              <a:tblGrid>
                <a:gridCol w="1366639"/>
                <a:gridCol w="944106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找准时间的先后顺序。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根据所设情境判断某个时间做什么或用排除法先排除不对应的时间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再确定所选的时间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搭配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简单的排列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与顺序有关。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简单的组合</a:t>
                      </a: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与顺序无关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34880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709570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误认为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分针指向数字几就表示几分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写出</a:t>
            </a:r>
            <a:r>
              <a:rPr lang="zh-CN" altLang="en-US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右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钟面所表示的时间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chemeClr val="tx1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易错警示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本题容易误认为分针指向数字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分。时针指在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之间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说明是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时多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分针指向数字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表示走了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大格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,1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大格表示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则分针对应的是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分。所以钟面所表示的时间为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分。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BM2R108G.eps" descr="id:214749145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48869" y="1856685"/>
            <a:ext cx="1872208" cy="187220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960837" y="5532454"/>
            <a:ext cx="278794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6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ea typeface="楷体" panose="02010609060101010101" pitchFamily="49" charset="-122"/>
              </a:rPr>
              <a:t>10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分或</a:t>
            </a:r>
            <a:r>
              <a:rPr lang="en-US" altLang="zh-CN" dirty="0">
                <a:ea typeface="楷体" panose="02010609060101010101" pitchFamily="49" charset="-122"/>
              </a:rPr>
              <a:t>6:10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281</Words>
  <Application>Microsoft Office PowerPoint</Application>
  <PresentationFormat>自定义</PresentationFormat>
  <Paragraphs>34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NEU-BZ-S92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51</cp:revision>
  <dcterms:created xsi:type="dcterms:W3CDTF">2020-07-20T09:37:23Z</dcterms:created>
  <dcterms:modified xsi:type="dcterms:W3CDTF">2024-09-10T03:28:36Z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