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6" r:id="rId5"/>
    <p:sldId id="737" r:id="rId6"/>
    <p:sldId id="738" r:id="rId7"/>
    <p:sldId id="733" r:id="rId8"/>
    <p:sldId id="739" r:id="rId9"/>
    <p:sldId id="740" r:id="rId10"/>
    <p:sldId id="742" r:id="rId11"/>
    <p:sldId id="741" r:id="rId12"/>
    <p:sldId id="743" r:id="rId13"/>
    <p:sldId id="744" r:id="rId14"/>
    <p:sldId id="734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672135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4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dirty="0">
                <a:solidFill>
                  <a:srgbClr val="D60093"/>
                </a:solidFill>
              </a:rPr>
              <a:t>　乘加　乘减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535279"/>
            <a:ext cx="410881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六、算一算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比一比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724883"/>
              </p:ext>
            </p:extLst>
          </p:nvPr>
        </p:nvGraphicFramePr>
        <p:xfrm>
          <a:off x="430213" y="2278899"/>
          <a:ext cx="11666537" cy="1277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文档" r:id="rId3" imgW="3826872" imgH="420833" progId="Word.Document.12">
                  <p:embed/>
                </p:oleObj>
              </mc:Choice>
              <mc:Fallback>
                <p:oleObj name="文档" r:id="rId3" imgW="3826872" imgH="42083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0213" y="2278899"/>
                        <a:ext cx="11666537" cy="1277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矩形 12"/>
          <p:cNvSpPr>
            <a:spLocks noChangeAspect="1"/>
          </p:cNvSpPr>
          <p:nvPr/>
        </p:nvSpPr>
        <p:spPr>
          <a:xfrm>
            <a:off x="2664693" y="217383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065847" y="266329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8929389" y="227637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569349" y="270594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3456111"/>
            <a:ext cx="23471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比一比略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2072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>
            <a:spLocks noChangeAspect="1"/>
          </p:cNvSpPr>
          <p:nvPr/>
        </p:nvSpPr>
        <p:spPr>
          <a:xfrm>
            <a:off x="361950" y="71980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一共有多少棵白菜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23AK179G.eps" descr="id:21474901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12765" y="1938784"/>
            <a:ext cx="4608512" cy="2850677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2304653" y="4824263"/>
            <a:ext cx="705527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楷体" panose="02010609060101010101" pitchFamily="49" charset="-122"/>
              </a:rPr>
              <a:t>2</a:t>
            </a:r>
            <a:r>
              <a:rPr lang="en-US" altLang="zh-CN" dirty="0">
                <a:ea typeface="宋体" panose="02010600030101010101" pitchFamily="2" charset="-122"/>
              </a:rPr>
              <a:t>×</a:t>
            </a:r>
            <a:r>
              <a:rPr lang="en-US" altLang="zh-CN" dirty="0">
                <a:ea typeface="楷体" panose="02010609060101010101" pitchFamily="49" charset="-122"/>
              </a:rPr>
              <a:t>5+4=14(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r>
              <a:rPr lang="en-US" altLang="zh-CN" dirty="0">
                <a:ea typeface="楷体" panose="02010609060101010101" pitchFamily="49" charset="-122"/>
              </a:rPr>
              <a:t>)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ea typeface="楷体" panose="02010609060101010101" pitchFamily="49" charset="-122"/>
              </a:rPr>
              <a:t>5</a:t>
            </a:r>
            <a:r>
              <a:rPr lang="en-US" altLang="zh-CN" dirty="0">
                <a:ea typeface="宋体" panose="02010600030101010101" pitchFamily="2" charset="-122"/>
              </a:rPr>
              <a:t>×</a:t>
            </a:r>
            <a:r>
              <a:rPr lang="en-US" altLang="zh-CN" dirty="0">
                <a:ea typeface="楷体" panose="02010609060101010101" pitchFamily="49" charset="-122"/>
              </a:rPr>
              <a:t>2+4=14(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r>
              <a:rPr lang="en-US" altLang="zh-CN" dirty="0" smtClean="0"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ea typeface="楷体" panose="02010609060101010101" pitchFamily="49" charset="-122"/>
              </a:rPr>
              <a:t>3</a:t>
            </a:r>
            <a:r>
              <a:rPr lang="en-US" altLang="zh-CN" dirty="0">
                <a:ea typeface="宋体" panose="02010600030101010101" pitchFamily="2" charset="-122"/>
              </a:rPr>
              <a:t>×</a:t>
            </a:r>
            <a:r>
              <a:rPr lang="en-US" altLang="zh-CN" dirty="0">
                <a:ea typeface="楷体" panose="02010609060101010101" pitchFamily="49" charset="-122"/>
              </a:rPr>
              <a:t>5-1=14(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r>
              <a:rPr lang="en-US" altLang="zh-CN" dirty="0" smtClean="0">
                <a:ea typeface="楷体" panose="02010609060101010101" pitchFamily="49" charset="-122"/>
              </a:rPr>
              <a:t>)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ea typeface="楷体" panose="02010609060101010101" pitchFamily="49" charset="-122"/>
              </a:rPr>
              <a:t>5</a:t>
            </a:r>
            <a:r>
              <a:rPr lang="en-US" altLang="zh-CN" dirty="0">
                <a:ea typeface="宋体" panose="02010600030101010101" pitchFamily="2" charset="-122"/>
              </a:rPr>
              <a:t>×</a:t>
            </a:r>
            <a:r>
              <a:rPr lang="en-US" altLang="zh-CN" dirty="0">
                <a:ea typeface="楷体" panose="02010609060101010101" pitchFamily="49" charset="-122"/>
              </a:rPr>
              <a:t>3-1=14(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r>
              <a:rPr lang="en-US" altLang="zh-CN" dirty="0">
                <a:ea typeface="楷体" panose="02010609060101010101" pitchFamily="49" charset="-122"/>
              </a:rPr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5068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Y77.eps" descr="id:21474958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12565" y="1367879"/>
            <a:ext cx="6467418" cy="2940879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61950" y="709297"/>
            <a:ext cx="3268844" cy="683264"/>
            <a:chOff x="361950" y="709297"/>
            <a:chExt cx="3268844" cy="68326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09297"/>
              <a:ext cx="3268844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谁得的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多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Y76.eps" descr="id:2147495805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053005" y="765545"/>
              <a:ext cx="539680" cy="509432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361950" y="4360685"/>
            <a:ext cx="9647559" cy="1865126"/>
            <a:chOff x="361950" y="4360685"/>
            <a:chExt cx="9647559" cy="1865126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4360685"/>
              <a:ext cx="9647559" cy="18651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淘淘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:3×5+4=19(</a:t>
              </a:r>
              <a:r>
                <a:rPr lang="zh-CN" altLang="zh-CN" dirty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颗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或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5×3+4=19(</a:t>
              </a:r>
              <a:r>
                <a:rPr lang="zh-CN" altLang="zh-CN" dirty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颗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或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4×4+3=19(</a:t>
              </a:r>
              <a:r>
                <a:rPr lang="zh-CN" altLang="zh-CN" dirty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颗</a:t>
              </a:r>
              <a:r>
                <a:rPr lang="en-US" altLang="zh-CN" dirty="0" smtClean="0"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 smtClean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或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4×5-1=19(</a:t>
              </a:r>
              <a:r>
                <a:rPr lang="zh-CN" altLang="zh-CN" dirty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颗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或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5×4-1=19(</a:t>
              </a:r>
              <a:r>
                <a:rPr lang="zh-CN" altLang="zh-CN" dirty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颗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笑笑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:3×4=12(</a:t>
              </a:r>
              <a:r>
                <a:rPr lang="zh-CN" altLang="zh-CN" dirty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颗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或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4×3=12(</a:t>
              </a:r>
              <a:r>
                <a:rPr lang="zh-CN" altLang="zh-CN" dirty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颗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dirty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淘淘得的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      </a:t>
              </a:r>
              <a:r>
                <a:rPr lang="zh-CN" altLang="zh-CN" dirty="0" smtClean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多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3" name="Y76.eps" descr="id:2147495805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8137301" y="5565363"/>
              <a:ext cx="539680" cy="5094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30457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一共有多少只小猴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写出你能想到的不同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算式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7" name="OM2R180G.eps" descr="id:21474902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8509" y="1943943"/>
            <a:ext cx="2970688" cy="2374852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5256981" y="1778565"/>
            <a:ext cx="511105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2+3=11(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4+3=11(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3+2=11(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3-1=11(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4-1=11(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3196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41088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找规律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填一填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19z82.eps" descr="id:21474914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12565" y="1785779"/>
            <a:ext cx="8208912" cy="314322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337101" y="177504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529029" y="295790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1007839"/>
            <a:ext cx="10807700" cy="4320480"/>
            <a:chOff x="361950" y="863823"/>
            <a:chExt cx="10807700" cy="4320480"/>
          </a:xfrm>
        </p:grpSpPr>
        <p:pic>
          <p:nvPicPr>
            <p:cNvPr id="2" name="Y69.eps" descr="id:214749139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936501" y="1563717"/>
              <a:ext cx="6624736" cy="884282"/>
            </a:xfrm>
            <a:prstGeom prst="rect">
              <a:avLst/>
            </a:prstGeom>
          </p:spPr>
        </p:pic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863823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一、我会填。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8869" y="2812874"/>
              <a:ext cx="6000000" cy="2371429"/>
            </a:xfrm>
            <a:prstGeom prst="rect">
              <a:avLst/>
            </a:prstGeom>
          </p:spPr>
        </p:pic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1512565" y="308246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024733" y="306546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547411" y="308402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966551" y="306300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995601" y="459772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507769" y="458073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030447" y="459929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491627" y="457827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1007839"/>
            <a:ext cx="10807700" cy="4320480"/>
            <a:chOff x="361950" y="1007839"/>
            <a:chExt cx="10807700" cy="4320480"/>
          </a:xfrm>
        </p:grpSpPr>
        <p:grpSp>
          <p:nvGrpSpPr>
            <p:cNvPr id="5" name="组合 4"/>
            <p:cNvGrpSpPr/>
            <p:nvPr/>
          </p:nvGrpSpPr>
          <p:grpSpPr>
            <a:xfrm>
              <a:off x="361950" y="1007839"/>
              <a:ext cx="10807700" cy="4320480"/>
              <a:chOff x="361950" y="863823"/>
              <a:chExt cx="10807700" cy="4320480"/>
            </a:xfrm>
          </p:grpSpPr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361950" y="863823"/>
                <a:ext cx="10807700" cy="62671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2.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48869" y="2812874"/>
                <a:ext cx="6000000" cy="2371429"/>
              </a:xfrm>
              <a:prstGeom prst="rect">
                <a:avLst/>
              </a:prstGeom>
            </p:spPr>
          </p:pic>
        </p:grpSp>
        <p:pic>
          <p:nvPicPr>
            <p:cNvPr id="6" name="Y70.eps" descr="id:214749140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792485" y="1439887"/>
              <a:ext cx="7416824" cy="1265969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1512565" y="308246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024733" y="306546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547411" y="308402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966551" y="306300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995601" y="459772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539299" y="458073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030447" y="459929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449587" y="457827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0902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1950" y="1007839"/>
            <a:ext cx="10807700" cy="4320480"/>
            <a:chOff x="361950" y="1007839"/>
            <a:chExt cx="10807700" cy="4320480"/>
          </a:xfrm>
        </p:grpSpPr>
        <p:grpSp>
          <p:nvGrpSpPr>
            <p:cNvPr id="5" name="组合 4"/>
            <p:cNvGrpSpPr/>
            <p:nvPr/>
          </p:nvGrpSpPr>
          <p:grpSpPr>
            <a:xfrm>
              <a:off x="361950" y="1007839"/>
              <a:ext cx="10807700" cy="4320480"/>
              <a:chOff x="361950" y="863823"/>
              <a:chExt cx="10807700" cy="4320480"/>
            </a:xfrm>
          </p:grpSpPr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361950" y="863823"/>
                <a:ext cx="10807700" cy="62671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2.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48869" y="2812874"/>
                <a:ext cx="6000000" cy="2371429"/>
              </a:xfrm>
              <a:prstGeom prst="rect">
                <a:avLst/>
              </a:prstGeom>
            </p:spPr>
          </p:pic>
        </p:grpSp>
        <p:pic>
          <p:nvPicPr>
            <p:cNvPr id="8" name="Y71.eps" descr="id:21474914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080517" y="1511895"/>
              <a:ext cx="6840760" cy="1116450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1512565" y="308246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024733" y="306546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547411" y="308402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070247" y="306300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006111" y="457670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549809" y="457022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104175" y="457827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625133" y="456776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8926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40178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2×4-7=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3×2+4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2×5+4=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5×5-6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3×3+6=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3×5-4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5×1-5=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2×4+8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168749" y="196496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481117" y="196092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240757" y="257223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449587" y="256819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253316" y="316254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6377579" y="315850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3168749" y="371764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6493676" y="371360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0810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41345"/>
            <a:ext cx="10807700" cy="36748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“&gt;”“&lt;”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“=”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5×2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3×4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3×3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6+6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5×5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5+5+5+5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3×4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4×5+5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3×3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3+3+3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4×4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5×5-5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379059" y="1901903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872687" y="1909938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453901" y="2890557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&gt;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872687" y="2912231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411861" y="3889721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=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872687" y="3893504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112032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四、我会判。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1.3×3+2=11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2.3×4=12(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3.3×4-1=11(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4.3×3-2=7(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930803" y="2322391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427649" y="2957830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818322" y="3586231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520003" y="4177249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81371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根据图形信息判断下面的算式是否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0" name="24LK13G.eps" descr="id:21474902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19016" y="2622481"/>
            <a:ext cx="4091428" cy="223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2346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841625"/>
            <a:ext cx="10807700" cy="5227794"/>
            <a:chOff x="361950" y="863823"/>
            <a:chExt cx="10807700" cy="522779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863823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五、找一找。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把得数相同的算式连起来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Y73.eps" descr="id:214749143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67499" y="1562883"/>
              <a:ext cx="9142010" cy="4528734"/>
            </a:xfrm>
            <a:prstGeom prst="rect">
              <a:avLst/>
            </a:prstGeom>
          </p:spPr>
        </p:pic>
      </p:grpSp>
      <p:cxnSp>
        <p:nvCxnSpPr>
          <p:cNvPr id="5" name="直接连接符 4"/>
          <p:cNvCxnSpPr/>
          <p:nvPr/>
        </p:nvCxnSpPr>
        <p:spPr>
          <a:xfrm>
            <a:off x="1872605" y="2664023"/>
            <a:ext cx="2448272" cy="208823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2232645" y="2664023"/>
            <a:ext cx="1944216" cy="208823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409109" y="2664023"/>
            <a:ext cx="2160240" cy="216024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6985173" y="2664023"/>
            <a:ext cx="1440160" cy="208823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9718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</TotalTime>
  <Words>262</Words>
  <Application>Microsoft Office PowerPoint</Application>
  <PresentationFormat>自定义</PresentationFormat>
  <Paragraphs>94</Paragraphs>
  <Slides>15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2" baseType="lpstr">
      <vt:lpstr>Arial Unicode MS</vt:lpstr>
      <vt:lpstr>NEU-BZ-S92</vt:lpstr>
      <vt:lpstr>方正楷体_GBK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47</cp:revision>
  <dcterms:created xsi:type="dcterms:W3CDTF">2020-07-20T09:37:23Z</dcterms:created>
  <dcterms:modified xsi:type="dcterms:W3CDTF">2024-09-10T02:55:56Z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