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731" r:id="rId3"/>
    <p:sldId id="736" r:id="rId4"/>
    <p:sldId id="737" r:id="rId5"/>
    <p:sldId id="738" r:id="rId6"/>
    <p:sldId id="739" r:id="rId7"/>
    <p:sldId id="735" r:id="rId8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282" y="66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7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4" r:id="rId3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672135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zh-CN" sz="4000" dirty="0" smtClean="0">
                <a:solidFill>
                  <a:srgbClr val="D60093"/>
                </a:solidFill>
              </a:rPr>
              <a:t>第</a:t>
            </a:r>
            <a:r>
              <a:rPr lang="en-US" altLang="zh-CN" sz="4000" dirty="0">
                <a:solidFill>
                  <a:srgbClr val="D60093"/>
                </a:solidFill>
              </a:rPr>
              <a:t>9</a:t>
            </a:r>
            <a:r>
              <a:rPr lang="zh-CN" altLang="zh-CN" sz="4000" dirty="0">
                <a:solidFill>
                  <a:srgbClr val="D60093"/>
                </a:solidFill>
              </a:rPr>
              <a:t>课时　整理和复习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672748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一、根据乘法口诀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表</a:t>
            </a: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回答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下列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问题。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哪几句口诀只能计算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一道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算式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你写出来。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一一得一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二二得四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三三得九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四四十六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五五二十五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六六三十六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151855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二五一十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这句口诀可以计算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  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这两道乘法算式。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)×(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)=12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)×(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)=12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)×(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)=12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)×(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)=12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6295061" y="1162365"/>
            <a:ext cx="1651414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2×5=10</a:t>
            </a:r>
            <a:endParaRPr lang="zh-CN" altLang="en-US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8821673" y="1162365"/>
            <a:ext cx="1651414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5×2=10</a:t>
            </a:r>
            <a:endParaRPr lang="zh-CN" altLang="en-US" dirty="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1133225" y="2314870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2592685" y="2299956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4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815383" y="2917428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4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2274843" y="2902514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815383" y="3526092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2274843" y="3511178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6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815383" y="4071745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6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2274843" y="4056831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1101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79847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二、看谁算得又快又对。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lvl="1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2×6=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2×4+3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lvl="1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3×3=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4×5-20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lvl="1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4×5=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6×3+12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lvl="1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3×4=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5×3-6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lvl="1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6×6=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5×5+5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1995601" y="1620719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12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6454385" y="1620719"/>
            <a:ext cx="572401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11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1953988" y="2245136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9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6556788" y="2245136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1903000" y="2821463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3" name="矩形 22"/>
          <p:cNvSpPr>
            <a:spLocks noChangeAspect="1"/>
          </p:cNvSpPr>
          <p:nvPr/>
        </p:nvSpPr>
        <p:spPr>
          <a:xfrm>
            <a:off x="6660326" y="2821463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4" name="矩形 23"/>
          <p:cNvSpPr>
            <a:spLocks noChangeAspect="1"/>
          </p:cNvSpPr>
          <p:nvPr/>
        </p:nvSpPr>
        <p:spPr>
          <a:xfrm>
            <a:off x="1903000" y="3410425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12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5" name="矩形 24"/>
          <p:cNvSpPr>
            <a:spLocks noChangeAspect="1"/>
          </p:cNvSpPr>
          <p:nvPr/>
        </p:nvSpPr>
        <p:spPr>
          <a:xfrm>
            <a:off x="6409109" y="3389405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9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6" name="矩形 25"/>
          <p:cNvSpPr>
            <a:spLocks noChangeAspect="1"/>
          </p:cNvSpPr>
          <p:nvPr/>
        </p:nvSpPr>
        <p:spPr>
          <a:xfrm>
            <a:off x="1903000" y="3997262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36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7" name="矩形 26"/>
          <p:cNvSpPr>
            <a:spLocks noChangeAspect="1"/>
          </p:cNvSpPr>
          <p:nvPr/>
        </p:nvSpPr>
        <p:spPr>
          <a:xfrm>
            <a:off x="6409109" y="3976242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4126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1950" y="885969"/>
            <a:ext cx="10864824" cy="4730382"/>
            <a:chOff x="361950" y="719807"/>
            <a:chExt cx="10864824" cy="4730382"/>
          </a:xfrm>
        </p:grpSpPr>
        <p:grpSp>
          <p:nvGrpSpPr>
            <p:cNvPr id="5" name="组合 4"/>
            <p:cNvGrpSpPr/>
            <p:nvPr/>
          </p:nvGrpSpPr>
          <p:grpSpPr>
            <a:xfrm>
              <a:off x="361950" y="719807"/>
              <a:ext cx="10807700" cy="4730382"/>
              <a:chOff x="361950" y="647799"/>
              <a:chExt cx="10807700" cy="4730382"/>
            </a:xfrm>
          </p:grpSpPr>
          <p:sp>
            <p:nvSpPr>
              <p:cNvPr id="3" name="矩形 2"/>
              <p:cNvSpPr>
                <a:spLocks noChangeAspect="1"/>
              </p:cNvSpPr>
              <p:nvPr/>
            </p:nvSpPr>
            <p:spPr>
              <a:xfrm>
                <a:off x="361950" y="647799"/>
                <a:ext cx="10807700" cy="4228850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lnSpc>
                    <a:spcPct val="12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zh-CN" altLang="zh-CN" dirty="0">
                    <a:solidFill>
                      <a:srgbClr val="000000"/>
                    </a:solidFill>
                    <a:latin typeface="Arial" panose="020B0604020202020204" pitchFamily="34" charset="0"/>
                    <a:cs typeface="Times New Roman" panose="02020603050405020304" pitchFamily="18" charset="0"/>
                  </a:rPr>
                  <a:t>三、看</a:t>
                </a:r>
                <a:r>
                  <a:rPr lang="zh-CN" altLang="zh-CN" dirty="0" smtClean="0">
                    <a:solidFill>
                      <a:srgbClr val="000000"/>
                    </a:solidFill>
                    <a:latin typeface="Arial" panose="020B0604020202020204" pitchFamily="34" charset="0"/>
                    <a:cs typeface="Times New Roman" panose="02020603050405020304" pitchFamily="18" charset="0"/>
                  </a:rPr>
                  <a:t>图</a:t>
                </a:r>
                <a:r>
                  <a:rPr lang="zh-CN" altLang="en-US" dirty="0" smtClean="0">
                    <a:solidFill>
                      <a:srgbClr val="000000"/>
                    </a:solidFill>
                    <a:latin typeface="Arial" panose="020B0604020202020204" pitchFamily="34" charset="0"/>
                    <a:cs typeface="Times New Roman" panose="02020603050405020304" pitchFamily="18" charset="0"/>
                  </a:rPr>
                  <a:t>并</a:t>
                </a:r>
                <a:r>
                  <a:rPr lang="zh-CN" altLang="zh-CN" dirty="0" smtClean="0">
                    <a:solidFill>
                      <a:srgbClr val="000000"/>
                    </a:solidFill>
                    <a:latin typeface="Arial" panose="020B0604020202020204" pitchFamily="34" charset="0"/>
                    <a:cs typeface="Times New Roman" panose="02020603050405020304" pitchFamily="18" charset="0"/>
                  </a:rPr>
                  <a:t>列式</a:t>
                </a:r>
                <a:r>
                  <a:rPr lang="zh-CN" altLang="zh-CN" dirty="0">
                    <a:solidFill>
                      <a:srgbClr val="000000"/>
                    </a:solidFill>
                    <a:latin typeface="Arial" panose="020B0604020202020204" pitchFamily="34" charset="0"/>
                    <a:cs typeface="Times New Roman" panose="02020603050405020304" pitchFamily="18" charset="0"/>
                  </a:rPr>
                  <a:t>计算。</a:t>
                </a:r>
                <a:endParaRPr lang="zh-CN" altLang="zh-CN" dirty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2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endPara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2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en-US" altLang="zh-CN" dirty="0" smtClean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1.</a:t>
                </a:r>
              </a:p>
              <a:p>
                <a:pPr>
                  <a:lnSpc>
                    <a:spcPct val="12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endParaRPr lang="en-US" altLang="zh-CN" dirty="0" smtClean="0">
                  <a:solidFill>
                    <a:srgbClr val="000000"/>
                  </a:solidFill>
                  <a:latin typeface="NEU-BZ-S92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2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endParaRPr lang="en-US" altLang="zh-CN" dirty="0" smtClean="0">
                  <a:solidFill>
                    <a:srgbClr val="000000"/>
                  </a:solidFill>
                  <a:effectLst/>
                  <a:latin typeface="NEU-BZ-S92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2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endParaRPr lang="en-US" altLang="zh-CN" dirty="0">
                  <a:solidFill>
                    <a:srgbClr val="000000"/>
                  </a:solidFill>
                  <a:effectLst/>
                  <a:latin typeface="NEU-BZ-S92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2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</a:rPr>
                  <a:t>2</a:t>
                </a:r>
                <a:r>
                  <a:rPr lang="en-US" altLang="zh-CN" dirty="0" smtClean="0">
                    <a:solidFill>
                      <a:srgbClr val="000000"/>
                    </a:solidFill>
                    <a:ea typeface="宋体" panose="02010600030101010101" pitchFamily="2" charset="-122"/>
                  </a:rPr>
                  <a:t>.</a:t>
                </a:r>
                <a:endParaRPr lang="zh-CN" altLang="en-US" dirty="0"/>
              </a:p>
            </p:txBody>
          </p:sp>
          <p:pic>
            <p:nvPicPr>
              <p:cNvPr id="17" name="20WRG18.eps" descr="id:2147491771;FounderCES"/>
              <p:cNvPicPr/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792485" y="3528119"/>
                <a:ext cx="4824536" cy="1850062"/>
              </a:xfrm>
              <a:prstGeom prst="rect">
                <a:avLst/>
              </a:prstGeom>
            </p:spPr>
          </p:pic>
        </p:grp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780887" y="1583903"/>
              <a:ext cx="5445887" cy="796536"/>
            </a:xfrm>
            <a:prstGeom prst="rect">
              <a:avLst/>
            </a:prstGeom>
          </p:spPr>
        </p:pic>
        <p:pic>
          <p:nvPicPr>
            <p:cNvPr id="28" name="图片 2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761037" y="4032175"/>
              <a:ext cx="5445887" cy="796536"/>
            </a:xfrm>
            <a:prstGeom prst="rect">
              <a:avLst/>
            </a:prstGeom>
          </p:spPr>
        </p:pic>
      </p:grpSp>
      <p:sp>
        <p:nvSpPr>
          <p:cNvPr id="29" name="矩形 28"/>
          <p:cNvSpPr>
            <a:spLocks noChangeAspect="1"/>
          </p:cNvSpPr>
          <p:nvPr/>
        </p:nvSpPr>
        <p:spPr>
          <a:xfrm>
            <a:off x="5977061" y="1832824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5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38" name="矩形 37"/>
          <p:cNvSpPr>
            <a:spLocks noChangeAspect="1"/>
          </p:cNvSpPr>
          <p:nvPr/>
        </p:nvSpPr>
        <p:spPr>
          <a:xfrm>
            <a:off x="6769149" y="1821967"/>
            <a:ext cx="59663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×</a:t>
            </a:r>
            <a:endParaRPr lang="zh-CN" altLang="en-US" dirty="0"/>
          </a:p>
        </p:txBody>
      </p:sp>
      <p:sp>
        <p:nvSpPr>
          <p:cNvPr id="39" name="矩形 38"/>
          <p:cNvSpPr>
            <a:spLocks noChangeAspect="1"/>
          </p:cNvSpPr>
          <p:nvPr/>
        </p:nvSpPr>
        <p:spPr>
          <a:xfrm>
            <a:off x="7778535" y="1814884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40" name="矩形 39"/>
          <p:cNvSpPr>
            <a:spLocks noChangeAspect="1"/>
          </p:cNvSpPr>
          <p:nvPr/>
        </p:nvSpPr>
        <p:spPr>
          <a:xfrm>
            <a:off x="9073405" y="1814884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</a:rPr>
              <a:t>15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41" name="矩形 40"/>
          <p:cNvSpPr>
            <a:spLocks noChangeAspect="1"/>
          </p:cNvSpPr>
          <p:nvPr/>
        </p:nvSpPr>
        <p:spPr>
          <a:xfrm>
            <a:off x="10225399" y="1750065"/>
            <a:ext cx="59663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元</a:t>
            </a:r>
            <a:endParaRPr lang="zh-CN" altLang="en-US" dirty="0"/>
          </a:p>
        </p:txBody>
      </p:sp>
      <p:sp>
        <p:nvSpPr>
          <p:cNvPr id="42" name="矩形 41"/>
          <p:cNvSpPr>
            <a:spLocks noChangeAspect="1"/>
          </p:cNvSpPr>
          <p:nvPr/>
        </p:nvSpPr>
        <p:spPr>
          <a:xfrm>
            <a:off x="5961264" y="4290480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6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43" name="矩形 42"/>
          <p:cNvSpPr>
            <a:spLocks noChangeAspect="1"/>
          </p:cNvSpPr>
          <p:nvPr/>
        </p:nvSpPr>
        <p:spPr>
          <a:xfrm>
            <a:off x="6753352" y="4279623"/>
            <a:ext cx="59663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×</a:t>
            </a:r>
            <a:endParaRPr lang="zh-CN" altLang="en-US" dirty="0"/>
          </a:p>
        </p:txBody>
      </p:sp>
      <p:sp>
        <p:nvSpPr>
          <p:cNvPr id="44" name="矩形 43"/>
          <p:cNvSpPr>
            <a:spLocks noChangeAspect="1"/>
          </p:cNvSpPr>
          <p:nvPr/>
        </p:nvSpPr>
        <p:spPr>
          <a:xfrm>
            <a:off x="7762738" y="4272540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4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45" name="矩形 44"/>
          <p:cNvSpPr>
            <a:spLocks noChangeAspect="1"/>
          </p:cNvSpPr>
          <p:nvPr/>
        </p:nvSpPr>
        <p:spPr>
          <a:xfrm>
            <a:off x="9057608" y="4272540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24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46" name="矩形 45"/>
          <p:cNvSpPr>
            <a:spLocks noChangeAspect="1"/>
          </p:cNvSpPr>
          <p:nvPr/>
        </p:nvSpPr>
        <p:spPr>
          <a:xfrm>
            <a:off x="10209602" y="4207721"/>
            <a:ext cx="596638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颗</a:t>
            </a:r>
            <a:endParaRPr lang="zh-CN" altLang="en-US" dirty="0"/>
          </a:p>
        </p:txBody>
      </p:sp>
      <p:pic>
        <p:nvPicPr>
          <p:cNvPr id="19" name="24LK44G.eps" descr="id:214749045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976927" y="1658841"/>
            <a:ext cx="4363602" cy="1775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7187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37289"/>
            <a:ext cx="10807700" cy="6245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四、我会解答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BM2R221G.eps" descr="id:214749051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304653" y="1223863"/>
            <a:ext cx="6552728" cy="1843264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361950" y="3089687"/>
            <a:ext cx="10807700" cy="64434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算式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解决的问题是什么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61950" y="4396341"/>
            <a:ext cx="10807700" cy="64434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你还能提出其他数学问题并解答吗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61950" y="3734031"/>
            <a:ext cx="10807700" cy="68326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买</a:t>
            </a:r>
            <a:r>
              <a:rPr lang="en-US" altLang="zh-CN" dirty="0">
                <a:ea typeface="楷体" panose="02010609060101010101" pitchFamily="49" charset="-122"/>
              </a:rPr>
              <a:t>2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把剪刀多少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元</a:t>
            </a:r>
            <a:r>
              <a:rPr lang="en-US" altLang="zh-CN" smtClean="0">
                <a:ea typeface="楷体" panose="02010609060101010101" pitchFamily="49" charset="-122"/>
              </a:rPr>
              <a:t>?</a:t>
            </a:r>
            <a:r>
              <a:rPr lang="zh-CN" altLang="en-US">
                <a:ea typeface="楷体" panose="02010609060101010101" pitchFamily="49" charset="-122"/>
              </a:rPr>
              <a:t>或</a:t>
            </a:r>
            <a:r>
              <a:rPr lang="zh-CN" altLang="zh-CN" smtClean="0">
                <a:ea typeface="楷体" panose="02010609060101010101" pitchFamily="49" charset="-122"/>
                <a:cs typeface="Times New Roman" panose="02020603050405020304" pitchFamily="18" charset="0"/>
              </a:rPr>
              <a:t>买</a:t>
            </a:r>
            <a:r>
              <a:rPr lang="en-US" altLang="zh-CN" dirty="0">
                <a:ea typeface="楷体" panose="02010609060101010101" pitchFamily="49" charset="-122"/>
              </a:rPr>
              <a:t>5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支铅笔多少元</a:t>
            </a:r>
            <a:r>
              <a:rPr lang="en-US" altLang="zh-CN" dirty="0">
                <a:ea typeface="楷体" panose="02010609060101010101" pitchFamily="49" charset="-122"/>
              </a:rPr>
              <a:t>?</a:t>
            </a:r>
            <a:endParaRPr lang="zh-CN" altLang="en-US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61950" y="5023811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买</a:t>
            </a:r>
            <a:r>
              <a:rPr lang="en-US" altLang="zh-CN" dirty="0">
                <a:ea typeface="楷体" panose="02010609060101010101" pitchFamily="49" charset="-122"/>
              </a:rPr>
              <a:t>3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个文具盒多少钱</a:t>
            </a:r>
            <a:r>
              <a:rPr lang="en-US" altLang="zh-CN" dirty="0">
                <a:ea typeface="楷体" panose="02010609060101010101" pitchFamily="49" charset="-122"/>
              </a:rPr>
              <a:t>?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en-US" altLang="zh-CN" dirty="0" smtClean="0">
                <a:ea typeface="楷体" panose="02010609060101010101" pitchFamily="49" charset="-122"/>
              </a:rPr>
              <a:t>6</a:t>
            </a:r>
            <a:r>
              <a:rPr lang="en-US" altLang="zh-CN" dirty="0" smtClean="0">
                <a:ea typeface="宋体" panose="02010600030101010101" pitchFamily="2" charset="-122"/>
              </a:rPr>
              <a:t>×</a:t>
            </a:r>
            <a:r>
              <a:rPr lang="en-US" altLang="zh-CN" dirty="0" smtClean="0">
                <a:ea typeface="楷体" panose="02010609060101010101" pitchFamily="49" charset="-122"/>
              </a:rPr>
              <a:t>3=18</a:t>
            </a:r>
            <a:r>
              <a:rPr lang="en-US" altLang="zh-CN" dirty="0">
                <a:ea typeface="楷体" panose="02010609060101010101" pitchFamily="49" charset="-122"/>
              </a:rPr>
              <a:t>(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元</a:t>
            </a:r>
            <a:r>
              <a:rPr lang="en-US" altLang="zh-CN" dirty="0">
                <a:ea typeface="楷体" panose="02010609060101010101" pitchFamily="49" charset="-122"/>
              </a:rPr>
              <a:t>)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636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354</TotalTime>
  <Words>146</Words>
  <Application>Microsoft Office PowerPoint</Application>
  <PresentationFormat>自定义</PresentationFormat>
  <Paragraphs>60</Paragraphs>
  <Slides>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9" baseType="lpstr">
      <vt:lpstr>NEU-BZ-S92</vt:lpstr>
      <vt:lpstr>方正启体简体</vt:lpstr>
      <vt:lpstr>方正书宋_GBK</vt:lpstr>
      <vt:lpstr>黑体</vt:lpstr>
      <vt:lpstr>华文琥珀</vt:lpstr>
      <vt:lpstr>楷体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46</cp:revision>
  <dcterms:created xsi:type="dcterms:W3CDTF">2020-07-20T09:37:23Z</dcterms:created>
  <dcterms:modified xsi:type="dcterms:W3CDTF">2024-09-10T03:02:33Z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