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9" r:id="rId9"/>
    <p:sldId id="740" r:id="rId10"/>
    <p:sldId id="742" r:id="rId11"/>
    <p:sldId id="743" r:id="rId12"/>
    <p:sldId id="73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解决问题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二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43988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文具店正在举行促销活动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高老师要买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副三角尺和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个地球仪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他带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元钱够吗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24LK52G.eps" descr="id:21474910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2675170"/>
            <a:ext cx="5445268" cy="2089383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61950" y="4761948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6+9=51(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51&gt;30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51-8=43(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43&lt;50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　够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8426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阳阳有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张小正方形卡片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他的小正方形卡片能拼成下面的图形吗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3AK140G.eps" descr="id:21474909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32845" y="2315122"/>
            <a:ext cx="2592288" cy="186701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61950" y="4299187"/>
            <a:ext cx="54777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4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7+5=33(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张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楷体" panose="02010609060101010101" pitchFamily="49" charset="-122"/>
              </a:rPr>
              <a:t>30&lt;33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不能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520170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16328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34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名同学进行队列表演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笑笑发现队形可以用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8+2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表示出来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可能是什么队形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你来画一画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名同学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</a:rPr>
              <a:t>)</a:t>
            </a:r>
            <a:endParaRPr lang="zh-CN" altLang="en-US" dirty="0"/>
          </a:p>
        </p:txBody>
      </p:sp>
      <p:sp>
        <p:nvSpPr>
          <p:cNvPr id="40" name="等腰三角形 39"/>
          <p:cNvSpPr/>
          <p:nvPr/>
        </p:nvSpPr>
        <p:spPr>
          <a:xfrm>
            <a:off x="2687959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3408039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4116486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等腰三角形 42"/>
          <p:cNvSpPr/>
          <p:nvPr/>
        </p:nvSpPr>
        <p:spPr>
          <a:xfrm>
            <a:off x="4836566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等腰三角形 43"/>
          <p:cNvSpPr/>
          <p:nvPr/>
        </p:nvSpPr>
        <p:spPr>
          <a:xfrm>
            <a:off x="5556646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等腰三角形 44"/>
          <p:cNvSpPr/>
          <p:nvPr/>
        </p:nvSpPr>
        <p:spPr>
          <a:xfrm>
            <a:off x="6276726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等腰三角形 45"/>
          <p:cNvSpPr/>
          <p:nvPr/>
        </p:nvSpPr>
        <p:spPr>
          <a:xfrm>
            <a:off x="6985173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等腰三角形 46"/>
          <p:cNvSpPr/>
          <p:nvPr/>
        </p:nvSpPr>
        <p:spPr>
          <a:xfrm>
            <a:off x="7705253" y="2899046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等腰三角形 47"/>
          <p:cNvSpPr/>
          <p:nvPr/>
        </p:nvSpPr>
        <p:spPr>
          <a:xfrm>
            <a:off x="2687959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等腰三角形 48"/>
          <p:cNvSpPr/>
          <p:nvPr/>
        </p:nvSpPr>
        <p:spPr>
          <a:xfrm>
            <a:off x="3408039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等腰三角形 49"/>
          <p:cNvSpPr/>
          <p:nvPr/>
        </p:nvSpPr>
        <p:spPr>
          <a:xfrm>
            <a:off x="4116486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等腰三角形 50"/>
          <p:cNvSpPr/>
          <p:nvPr/>
        </p:nvSpPr>
        <p:spPr>
          <a:xfrm>
            <a:off x="4836566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等腰三角形 51"/>
          <p:cNvSpPr/>
          <p:nvPr/>
        </p:nvSpPr>
        <p:spPr>
          <a:xfrm>
            <a:off x="5556646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等腰三角形 52"/>
          <p:cNvSpPr/>
          <p:nvPr/>
        </p:nvSpPr>
        <p:spPr>
          <a:xfrm>
            <a:off x="6276726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等腰三角形 53"/>
          <p:cNvSpPr/>
          <p:nvPr/>
        </p:nvSpPr>
        <p:spPr>
          <a:xfrm>
            <a:off x="6985173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等腰三角形 54"/>
          <p:cNvSpPr/>
          <p:nvPr/>
        </p:nvSpPr>
        <p:spPr>
          <a:xfrm>
            <a:off x="7705253" y="3464600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等腰三角形 55"/>
          <p:cNvSpPr/>
          <p:nvPr/>
        </p:nvSpPr>
        <p:spPr>
          <a:xfrm>
            <a:off x="2687959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等腰三角形 56"/>
          <p:cNvSpPr/>
          <p:nvPr/>
        </p:nvSpPr>
        <p:spPr>
          <a:xfrm>
            <a:off x="3408039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等腰三角形 57"/>
          <p:cNvSpPr/>
          <p:nvPr/>
        </p:nvSpPr>
        <p:spPr>
          <a:xfrm>
            <a:off x="4116486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等腰三角形 58"/>
          <p:cNvSpPr/>
          <p:nvPr/>
        </p:nvSpPr>
        <p:spPr>
          <a:xfrm>
            <a:off x="4836566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等腰三角形 59"/>
          <p:cNvSpPr/>
          <p:nvPr/>
        </p:nvSpPr>
        <p:spPr>
          <a:xfrm>
            <a:off x="5556646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等腰三角形 60"/>
          <p:cNvSpPr/>
          <p:nvPr/>
        </p:nvSpPr>
        <p:spPr>
          <a:xfrm>
            <a:off x="6276726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等腰三角形 61"/>
          <p:cNvSpPr/>
          <p:nvPr/>
        </p:nvSpPr>
        <p:spPr>
          <a:xfrm>
            <a:off x="6985173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等腰三角形 62"/>
          <p:cNvSpPr/>
          <p:nvPr/>
        </p:nvSpPr>
        <p:spPr>
          <a:xfrm>
            <a:off x="7705253" y="4030154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等腰三角形 63"/>
          <p:cNvSpPr/>
          <p:nvPr/>
        </p:nvSpPr>
        <p:spPr>
          <a:xfrm>
            <a:off x="2687959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等腰三角形 64"/>
          <p:cNvSpPr/>
          <p:nvPr/>
        </p:nvSpPr>
        <p:spPr>
          <a:xfrm>
            <a:off x="3408039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等腰三角形 65"/>
          <p:cNvSpPr/>
          <p:nvPr/>
        </p:nvSpPr>
        <p:spPr>
          <a:xfrm>
            <a:off x="4116486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等腰三角形 66"/>
          <p:cNvSpPr/>
          <p:nvPr/>
        </p:nvSpPr>
        <p:spPr>
          <a:xfrm>
            <a:off x="4836566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等腰三角形 67"/>
          <p:cNvSpPr/>
          <p:nvPr/>
        </p:nvSpPr>
        <p:spPr>
          <a:xfrm>
            <a:off x="5556646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等腰三角形 68"/>
          <p:cNvSpPr/>
          <p:nvPr/>
        </p:nvSpPr>
        <p:spPr>
          <a:xfrm>
            <a:off x="6276726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等腰三角形 69"/>
          <p:cNvSpPr/>
          <p:nvPr/>
        </p:nvSpPr>
        <p:spPr>
          <a:xfrm>
            <a:off x="6985173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等腰三角形 70"/>
          <p:cNvSpPr/>
          <p:nvPr/>
        </p:nvSpPr>
        <p:spPr>
          <a:xfrm>
            <a:off x="7705253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等腰三角形 71"/>
          <p:cNvSpPr/>
          <p:nvPr/>
        </p:nvSpPr>
        <p:spPr>
          <a:xfrm>
            <a:off x="1979512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>
            <a:off x="8425333" y="4629259"/>
            <a:ext cx="504056" cy="432048"/>
          </a:xfrm>
          <a:prstGeom prst="triangle">
            <a:avLst/>
          </a:prstGeom>
          <a:solidFill>
            <a:srgbClr val="FF0000"/>
          </a:solidFill>
          <a:ln>
            <a:solidFill>
              <a:srgbClr val="D600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流程图: 手动操作 74"/>
          <p:cNvSpPr/>
          <p:nvPr/>
        </p:nvSpPr>
        <p:spPr>
          <a:xfrm rot="10800000">
            <a:off x="1294313" y="2879587"/>
            <a:ext cx="8355156" cy="2181720"/>
          </a:xfrm>
          <a:prstGeom prst="flowChartManualOperati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8401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一、连一连。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7×5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四八三十二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4×8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六九五十四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8×9+9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9×6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五七三十五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6×8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九九八十一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3×9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三九二十七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9×9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六八四十八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296541" y="2015951"/>
            <a:ext cx="2304256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5689029" y="2087959"/>
            <a:ext cx="2160240" cy="108012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296541" y="2015951"/>
            <a:ext cx="2304256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689029" y="2015951"/>
            <a:ext cx="2160240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1296541" y="2592015"/>
            <a:ext cx="2448272" cy="6480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617021" y="2592015"/>
            <a:ext cx="2232248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1296541" y="3744143"/>
            <a:ext cx="2304256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5689029" y="4464223"/>
            <a:ext cx="2016224" cy="5040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245553" y="4320207"/>
            <a:ext cx="2376264" cy="7200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5617021" y="4464223"/>
            <a:ext cx="2088232" cy="5040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V="1">
            <a:off x="1245553" y="3744143"/>
            <a:ext cx="2499260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5689029" y="2592015"/>
            <a:ext cx="2160240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67264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2154518"/>
              </p:ext>
            </p:extLst>
          </p:nvPr>
        </p:nvGraphicFramePr>
        <p:xfrm>
          <a:off x="-143619" y="1750528"/>
          <a:ext cx="11842751" cy="3459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3883577" imgH="1133123" progId="Word.Document.12">
                  <p:embed/>
                </p:oleObj>
              </mc:Choice>
              <mc:Fallback>
                <p:oleObj name="文档" r:id="rId4" imgW="3883577" imgH="113312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43619" y="1750528"/>
                        <a:ext cx="11842751" cy="34591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矩形 16"/>
          <p:cNvSpPr>
            <a:spLocks noChangeAspect="1"/>
          </p:cNvSpPr>
          <p:nvPr/>
        </p:nvSpPr>
        <p:spPr>
          <a:xfrm>
            <a:off x="4455488" y="4275775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978166" y="4275775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35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740059" y="4275775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20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9331012" y="4248199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63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481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9" grpId="0"/>
      <p:bldP spid="21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61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里最大能填几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)&lt;40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)&lt;20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)×8&lt;66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55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&gt;(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)&lt;30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72&gt;9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、我会算。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5×9-15=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9×7-6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9×3+7=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8×5-9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7×8+4=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4+7-8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19537" y="12958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587211" y="129587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02995" y="19002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596472" y="188868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419537" y="24922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213014" y="24993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69658" y="419255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30098" y="424819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944613" y="479198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030098" y="481375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935742" y="537855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905053" y="538981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>
            <a:spLocks noChangeAspect="1"/>
          </p:cNvSpPr>
          <p:nvPr/>
        </p:nvSpPr>
        <p:spPr>
          <a:xfrm>
            <a:off x="361950" y="71980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一共有多少个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0917" y="1799927"/>
            <a:ext cx="2923809" cy="3580952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361950" y="5509151"/>
            <a:ext cx="590314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3×5+3=18(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</a:rPr>
              <a:t>4×5-2=18(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375321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439887"/>
            <a:ext cx="10807700" cy="1217641"/>
            <a:chOff x="361950" y="1439887"/>
            <a:chExt cx="10807700" cy="1217641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439887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在一次扇子舞表演中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演出队形如下图所示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图中一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个</a:t>
              </a:r>
              <a:r>
                <a:rPr lang="zh-CN" altLang="zh-CN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 </a:t>
              </a:r>
              <a:r>
                <a:rPr lang="zh-CN" altLang="zh-CN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代表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一个人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如果每人一把扇子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那么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40</a:t>
              </a:r>
              <a:r>
                <a:rPr lang="zh-CN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把扇子够吗</a:t>
              </a:r>
              <a:r>
                <a:rPr lang="en-US" altLang="zh-CN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?</a:t>
              </a:r>
              <a:endParaRPr lang="zh-CN" altLang="zh-CN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9" name="24LK51G-1.eps" descr="id:214749097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153525" y="1727919"/>
              <a:ext cx="194498" cy="194498"/>
            </a:xfrm>
            <a:prstGeom prst="rect">
              <a:avLst/>
            </a:prstGeom>
          </p:spPr>
        </p:pic>
      </p:grpSp>
      <p:pic>
        <p:nvPicPr>
          <p:cNvPr id="11" name="24LK51G.eps" descr="id:21474909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088629" y="2769229"/>
            <a:ext cx="6703454" cy="1007670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361950" y="3888600"/>
            <a:ext cx="516840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8+5=37(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37&lt;40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够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33661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518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一个考场的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座位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这个考场可以安排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名考生吗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608239"/>
            <a:ext cx="280679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4×7+2=30(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可以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V57.eps" descr="id:214749698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37" y="1631380"/>
            <a:ext cx="4032448" cy="3336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6975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6601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幼儿园的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名小朋友每人吃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个包子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这些包子够吗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573047"/>
            <a:ext cx="5183063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6×4+3=27(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27&gt;25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V58.eps" descr="id:214749698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1764735"/>
            <a:ext cx="6192688" cy="273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6913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257</Words>
  <Application>Microsoft Office PowerPoint</Application>
  <PresentationFormat>自定义</PresentationFormat>
  <Paragraphs>58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2024-09-10T03:18:18Z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