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40" r:id="rId4"/>
    <p:sldId id="739" r:id="rId5"/>
    <p:sldId id="741" r:id="rId6"/>
    <p:sldId id="742" r:id="rId7"/>
    <p:sldId id="743" r:id="rId8"/>
    <p:sldId id="744" r:id="rId9"/>
    <p:sldId id="745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1" r:id="rId3"/>
    <p:sldLayoutId id="2147483694" r:id="rId4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384103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 smtClean="0">
                <a:solidFill>
                  <a:srgbClr val="D60093"/>
                </a:solidFill>
              </a:rPr>
              <a:t>2</a:t>
            </a:r>
            <a:r>
              <a:rPr lang="zh-CN" altLang="zh-CN" sz="4000" dirty="0" smtClean="0">
                <a:solidFill>
                  <a:srgbClr val="D60093"/>
                </a:solidFill>
              </a:rPr>
              <a:t>单元</a:t>
            </a:r>
            <a:r>
              <a:rPr lang="zh-CN" altLang="zh-CN" sz="4000" dirty="0">
                <a:solidFill>
                  <a:srgbClr val="D60093"/>
                </a:solidFill>
              </a:rPr>
              <a:t>总结</a:t>
            </a: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复习梳理.eps" descr="id:2147487866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8" y="-273"/>
            <a:ext cx="6532259" cy="72008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473007667"/>
              </p:ext>
            </p:extLst>
          </p:nvPr>
        </p:nvGraphicFramePr>
        <p:xfrm>
          <a:off x="361950" y="863823"/>
          <a:ext cx="10807700" cy="4803224"/>
        </p:xfrm>
        <a:graphic>
          <a:graphicData uri="http://schemas.openxmlformats.org/drawingml/2006/table">
            <a:tbl>
              <a:tblPr firstRow="1" firstCol="1" bandRow="1"/>
              <a:tblGrid>
                <a:gridCol w="1438647"/>
                <a:gridCol w="9369053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加法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不进位加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相同数位对齐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加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起。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进位加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相同数位对齐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从个位加起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个位相加满十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向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进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94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减法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不退位减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相同数位对齐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从个位减起。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退位减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相同数位对齐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从个位减起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个位不够减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从十位退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当</a:t>
                      </a:r>
                      <a:r>
                        <a:rPr lang="en-US" alt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</a:t>
                      </a:r>
                      <a:r>
                        <a:rPr lang="zh-CN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再</a:t>
                      </a:r>
                      <a:r>
                        <a:rPr lang="zh-CN" altLang="en-US" sz="280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加上个位上的数再减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连加、连减和加减混合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笔算顺序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不带括号的从左往右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依次计算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带括号的先算括号里的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再算括号外的。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竖式书写形式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分步计算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两个竖式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简便算法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一个竖式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矩形 2"/>
          <p:cNvSpPr>
            <a:spLocks noChangeAspect="1"/>
          </p:cNvSpPr>
          <p:nvPr/>
        </p:nvSpPr>
        <p:spPr>
          <a:xfrm>
            <a:off x="6985173" y="1213353"/>
            <a:ext cx="906017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2800" dirty="0">
                <a:ea typeface="楷体" panose="02010609060101010101" pitchFamily="49" charset="-122"/>
                <a:cs typeface="Times New Roman" panose="02020603050405020304" pitchFamily="18" charset="0"/>
              </a:rPr>
              <a:t>个位</a:t>
            </a:r>
            <a:endParaRPr lang="zh-CN" altLang="en-US" sz="2800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10041039" y="1655911"/>
            <a:ext cx="906017" cy="6093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十</a:t>
            </a:r>
            <a:r>
              <a:rPr lang="zh-CN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位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480994" y="3422777"/>
            <a:ext cx="543739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632738524"/>
              </p:ext>
            </p:extLst>
          </p:nvPr>
        </p:nvGraphicFramePr>
        <p:xfrm>
          <a:off x="361950" y="935831"/>
          <a:ext cx="10807700" cy="4267200"/>
        </p:xfrm>
        <a:graphic>
          <a:graphicData uri="http://schemas.openxmlformats.org/drawingml/2006/table">
            <a:tbl>
              <a:tblPr firstRow="1" firstCol="1" bandRow="1"/>
              <a:tblGrid>
                <a:gridCol w="2230735"/>
                <a:gridCol w="857696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知识点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概要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zh-CN" sz="28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解决问题</a:t>
                      </a:r>
                      <a:endParaRPr lang="zh-CN" sz="280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(1)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步骤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读题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分析数量关系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列横式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写结果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记得要写单位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);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③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作答。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(2)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求比一个数多几的数是多少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计算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(3)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求比一个数少几的数是多少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用</a:t>
                      </a:r>
                      <a:r>
                        <a:rPr lang="en-US" alt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________</a:t>
                      </a:r>
                      <a:r>
                        <a:rPr lang="zh-CN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计算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大数减小数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。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楷体" panose="02010609060101010101" pitchFamily="49" charset="-122"/>
                          <a:cs typeface="Calibri" panose="020F0502020204030204" pitchFamily="34" charset="0"/>
                        </a:rPr>
                        <a:t> 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188085" algn="l"/>
                          <a:tab pos="2163445" algn="l"/>
                          <a:tab pos="3142615" algn="l"/>
                          <a:tab pos="4190365" algn="l"/>
                        </a:tabLst>
                      </a:pP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(4)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解决连续两问的实际问题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: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①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分析问题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厘清两问之间的关系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;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NEU-BZ-S92" panose="02020503000000020003" pitchFamily="18" charset="-122"/>
                          <a:ea typeface="宋体" panose="02010600030101010101" pitchFamily="2" charset="-122"/>
                          <a:cs typeface="宋体" panose="02010600030101010101" pitchFamily="2" charset="-122"/>
                        </a:rPr>
                        <a:t>②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解决问题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先通过已知条件求出第一个问题的结果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再将第一个问题的结果作为解决第二个问题的条件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结合题中所给的已知条件</a:t>
                      </a:r>
                      <a:r>
                        <a:rPr lang="en-US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zh-CN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a:t>求出第二个问题的结果</a:t>
                      </a:r>
                      <a:endParaRPr lang="zh-CN" sz="2800" dirty="0">
                        <a:solidFill>
                          <a:srgbClr val="000000"/>
                        </a:solidFill>
                        <a:effectLst/>
                        <a:latin typeface="NEU-BZ-S92" panose="02020503000000020003" pitchFamily="18" charset="-122"/>
                        <a:ea typeface="NEU-BZ-S92" panose="02020503000000020003" pitchFamily="18" charset="-122"/>
                        <a:cs typeface="Times New Roman" panose="02020603050405020304" pitchFamily="18" charset="0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矩形 4"/>
          <p:cNvSpPr>
            <a:spLocks noChangeAspect="1"/>
          </p:cNvSpPr>
          <p:nvPr/>
        </p:nvSpPr>
        <p:spPr>
          <a:xfrm>
            <a:off x="7993285" y="2170477"/>
            <a:ext cx="906017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加法</a:t>
            </a:r>
            <a:endParaRPr lang="zh-CN" altLang="en-US" sz="2800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7993285" y="2592015"/>
            <a:ext cx="906017" cy="5598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减法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4855267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易错易混.eps" descr="id:2147487881;FounderCES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48667" y="0"/>
            <a:ext cx="6532259" cy="720080"/>
          </a:xfrm>
          <a:prstGeom prst="rect">
            <a:avLst/>
          </a:prstGeom>
        </p:spPr>
      </p:pic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差的个位是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时省略未写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笔算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:48-38=(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错解展示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:1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4813" y="2022847"/>
            <a:ext cx="1647619" cy="1352381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3375228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错因分析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个位上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8-8=0,0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不能省略不写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要在得数的个位上写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占位。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880717" y="1350781"/>
            <a:ext cx="543739" cy="564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10</a:t>
            </a:r>
            <a:endParaRPr lang="zh-CN" altLang="en-US" sz="28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43662" y="4610503"/>
            <a:ext cx="1742976" cy="1366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90303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079847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在计算退位减法时忘记减退位的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或颠倒顺序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用竖式计算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:(1)50-29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(2)75-28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2325095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错解展示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:(1)50-29=31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(2)75-28=53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0170" y="3035207"/>
            <a:ext cx="1774667" cy="171704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7983" y="3042207"/>
            <a:ext cx="1809238" cy="163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07437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721369"/>
            <a:ext cx="10807700" cy="300806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错因分析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:(1)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错解错在十位忘记减去被个位借走的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被借走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还剩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4,4-2=2,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应在得数的十位上写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错解错在计算个位时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颠倒了减数和被减数个位上的数字的顺序。个位不够减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应向十位借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当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10,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个位上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5+10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15,15-8=7,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得数的个位应是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十位应是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7-1-2=4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>
            <a:spLocks noChangeAspect="1"/>
          </p:cNvSpPr>
          <p:nvPr/>
        </p:nvSpPr>
        <p:spPr>
          <a:xfrm>
            <a:off x="1877753" y="3673697"/>
            <a:ext cx="236635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楷体" panose="02010609060101010101" pitchFamily="49" charset="-122"/>
              </a:rPr>
              <a:t>(</a:t>
            </a:r>
            <a:r>
              <a:rPr lang="en-US" altLang="zh-CN" dirty="0" smtClean="0">
                <a:ea typeface="楷体" panose="02010609060101010101" pitchFamily="49" charset="-122"/>
              </a:rPr>
              <a:t>1)50-29=21 </a:t>
            </a:r>
            <a:endParaRPr lang="zh-CN" altLang="en-US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5914964" y="3683053"/>
            <a:ext cx="236635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>
                <a:ea typeface="楷体" panose="02010609060101010101" pitchFamily="49" charset="-122"/>
              </a:rPr>
              <a:t>(</a:t>
            </a:r>
            <a:r>
              <a:rPr lang="en-US" altLang="zh-CN" dirty="0" smtClean="0">
                <a:ea typeface="楷体" panose="02010609060101010101" pitchFamily="49" charset="-122"/>
              </a:rPr>
              <a:t>2)75-28=47 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138445" y="4332582"/>
            <a:ext cx="1478044" cy="140832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283577" y="4330419"/>
            <a:ext cx="1505931" cy="1380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5856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95353"/>
            <a:ext cx="10807700" cy="2417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个位相加满二十应向十位进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列竖式计算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:17+46+18=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解展示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0677" y="2216086"/>
            <a:ext cx="1400000" cy="1847619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4149163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错因分析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错解错在个位相加满二十时应向十位进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2,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而不是进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481117" y="2196379"/>
            <a:ext cx="1450156" cy="1784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66305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863823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没有按照正确的计算顺序进行计算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列竖式计算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:77-15+5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=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错解展示</a:t>
            </a:r>
            <a:r>
              <a:rPr lang="en-US" altLang="zh-CN" dirty="0" smtClean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248" y="2089967"/>
            <a:ext cx="3771428" cy="1540000"/>
          </a:xfrm>
          <a:prstGeom prst="rect">
            <a:avLst/>
          </a:prstGeom>
        </p:spPr>
      </p:pic>
      <p:sp>
        <p:nvSpPr>
          <p:cNvPr id="7" name="矩形 6"/>
          <p:cNvSpPr>
            <a:spLocks noChangeAspect="1"/>
          </p:cNvSpPr>
          <p:nvPr/>
        </p:nvSpPr>
        <p:spPr>
          <a:xfrm>
            <a:off x="361950" y="3744143"/>
            <a:ext cx="10807700" cy="182620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错因分析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错解错在看到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15+5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就盲目凑整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没有考虑正确的计算顺序。本题应该按照从左到右的顺序计算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先算减法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再算加法。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7864309" y="1259856"/>
            <a:ext cx="1561707" cy="2412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8465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2799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解决问题时未厘清数量关系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解答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一条裤子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78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它比一件上衣便宜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19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一件上衣多少元</a:t>
            </a:r>
            <a:r>
              <a:rPr lang="en-US" altLang="zh-CN" dirty="0">
                <a:solidFill>
                  <a:schemeClr val="tx1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2098074"/>
            <a:ext cx="10807700" cy="24171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错解展示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:78-19=59(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　口答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一件上衣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59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元。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错因分析</a:t>
            </a:r>
            <a:r>
              <a:rPr lang="en-US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错解错在没有找出相比的两个量谁大谁小。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它比一件上衣便宜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上衣的价钱比裤子贵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求上衣的价钱应该用加法计算。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4520117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78+19=97(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元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口答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一件上衣</a:t>
            </a:r>
            <a:r>
              <a:rPr lang="en-US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97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元。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55207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528</Words>
  <Application>Microsoft Office PowerPoint</Application>
  <PresentationFormat>自定义</PresentationFormat>
  <Paragraphs>53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NEU-BZ-S92</vt:lpstr>
      <vt:lpstr>黑体</vt:lpstr>
      <vt:lpstr>华文琥珀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52</cp:revision>
  <dcterms:created xsi:type="dcterms:W3CDTF">2020-07-20T09:37:23Z</dcterms:created>
  <dcterms:modified xsi:type="dcterms:W3CDTF">2024-09-10T02:36:02Z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