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6" r:id="rId2"/>
    <p:sldId id="731" r:id="rId3"/>
    <p:sldId id="732" r:id="rId4"/>
    <p:sldId id="736" r:id="rId5"/>
    <p:sldId id="737" r:id="rId6"/>
    <p:sldId id="738" r:id="rId7"/>
    <p:sldId id="744" r:id="rId8"/>
    <p:sldId id="745" r:id="rId9"/>
    <p:sldId id="733" r:id="rId10"/>
    <p:sldId id="742" r:id="rId11"/>
    <p:sldId id="743" r:id="rId12"/>
    <p:sldId id="734" r:id="rId13"/>
    <p:sldId id="735" r:id="rId14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0" d="100"/>
          <a:sy n="90" d="100"/>
        </p:scale>
        <p:origin x="354" y="4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12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66368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13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jpeg"/><Relationship Id="rId5" Type="http://schemas.openxmlformats.org/officeDocument/2006/relationships/image" Target="../media/image12.emf"/><Relationship Id="rId4" Type="http://schemas.openxmlformats.org/officeDocument/2006/relationships/package" Target="../embeddings/Microsoft_Word___3.docx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202602" y="3672135"/>
            <a:ext cx="11082031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7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　解决问题</a:t>
            </a:r>
            <a:r>
              <a:rPr lang="en-US" altLang="zh-CN" sz="4000" dirty="0" smtClean="0">
                <a:solidFill>
                  <a:srgbClr val="D60093"/>
                </a:solidFill>
              </a:rPr>
              <a:t>(</a:t>
            </a:r>
            <a:r>
              <a:rPr lang="zh-CN" altLang="zh-CN" sz="4000" dirty="0" smtClean="0">
                <a:solidFill>
                  <a:srgbClr val="D60093"/>
                </a:solidFill>
              </a:rPr>
              <a:t>求比一个数多或少多少的数</a:t>
            </a:r>
            <a:r>
              <a:rPr lang="en-US" altLang="zh-CN" sz="4000" dirty="0" smtClean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898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比年龄。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今年红红比妈妈小多少岁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37-12=25(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两年后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妈妈和红红各多少岁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妈妈比红红大多少岁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37+2=39(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12+2=14(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  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39-14=25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岁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23AK42G.eps" descr="id:214748908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24733" y="863823"/>
            <a:ext cx="4392488" cy="2692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352598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6552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算一算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并按跳绳的数量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排名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 panose="02020503000000020003"/>
              <a:ea typeface="方正楷体_GBK"/>
              <a:cs typeface="Times New Roman" panose="02020603050405020304" pitchFamily="18" charset="0"/>
            </a:endParaRPr>
          </a:p>
        </p:txBody>
      </p:sp>
      <p:pic>
        <p:nvPicPr>
          <p:cNvPr id="10" name="24LK37G.eps" descr="id:214748914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04453" y="1591075"/>
            <a:ext cx="5172854" cy="2919764"/>
          </a:xfrm>
          <a:prstGeom prst="rect">
            <a:avLst/>
          </a:prstGeom>
        </p:spPr>
      </p:pic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8758696"/>
              </p:ext>
            </p:extLst>
          </p:nvPr>
        </p:nvGraphicFramePr>
        <p:xfrm>
          <a:off x="5765800" y="1831757"/>
          <a:ext cx="5467845" cy="2165358"/>
        </p:xfrm>
        <a:graphic>
          <a:graphicData uri="http://schemas.openxmlformats.org/drawingml/2006/table">
            <a:tbl>
              <a:tblPr firstRow="1" firstCol="1" bandRow="1"/>
              <a:tblGrid>
                <a:gridCol w="931341"/>
                <a:gridCol w="1584176"/>
                <a:gridCol w="1477354"/>
                <a:gridCol w="1474974"/>
              </a:tblGrid>
              <a:tr h="3968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姓名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小兰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小美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小芳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7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数量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下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375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名次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　　</a:t>
                      </a:r>
                      <a:r>
                        <a:rPr lang="en-US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30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名</a:t>
                      </a:r>
                      <a:endParaRPr lang="zh-CN" sz="3000" b="1">
                        <a:solidFill>
                          <a:srgbClr val="000000"/>
                        </a:solidFill>
                        <a:effectLst/>
                        <a:latin typeface="NEU-BZ-S92" panose="02020503000000020003"/>
                        <a:ea typeface="方正楷体_GBK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矩形 10"/>
          <p:cNvSpPr>
            <a:spLocks noChangeAspect="1"/>
          </p:cNvSpPr>
          <p:nvPr/>
        </p:nvSpPr>
        <p:spPr>
          <a:xfrm>
            <a:off x="8497341" y="235808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30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0009509" y="235808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ea typeface="宋体" panose="02010600030101010101" pitchFamily="2" charset="-122"/>
              </a:rPr>
              <a:t>40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248372" y="304237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</a:rPr>
              <a:t>三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825765" y="29897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</a:rPr>
              <a:t>二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0278228" y="301691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</a:rPr>
              <a:t>一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183260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六、按要求写出算式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再算出结果。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W77A.eps" descr="id:214749020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288429" y="1511895"/>
            <a:ext cx="2808312" cy="4433376"/>
          </a:xfrm>
          <a:prstGeom prst="rect">
            <a:avLst/>
          </a:prstGeom>
        </p:spPr>
      </p:pic>
      <p:pic>
        <p:nvPicPr>
          <p:cNvPr id="4" name="W77B.eps" descr="id:214749021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689029" y="1511895"/>
            <a:ext cx="2808312" cy="4433376"/>
          </a:xfrm>
          <a:prstGeom prst="rect">
            <a:avLst/>
          </a:prstGeom>
        </p:spPr>
      </p:pic>
      <p:sp>
        <p:nvSpPr>
          <p:cNvPr id="5" name="矩形 4"/>
          <p:cNvSpPr>
            <a:spLocks noChangeAspect="1"/>
          </p:cNvSpPr>
          <p:nvPr/>
        </p:nvSpPr>
        <p:spPr>
          <a:xfrm>
            <a:off x="3100555" y="2664023"/>
            <a:ext cx="294851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8573163" y="2717488"/>
            <a:ext cx="2948514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273031" y="2699061"/>
            <a:ext cx="20882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27+48=75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52+23=75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8+67=75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39+36=75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825107" y="2765007"/>
            <a:ext cx="2088232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90-43=47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65-18=47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52-5=47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81-34=47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70377513"/>
              </p:ext>
            </p:extLst>
          </p:nvPr>
        </p:nvGraphicFramePr>
        <p:xfrm>
          <a:off x="363538" y="980560"/>
          <a:ext cx="9859962" cy="491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文档" r:id="rId4" imgW="3250218" imgH="1618285" progId="Word.Document.12">
                  <p:embed/>
                </p:oleObj>
              </mc:Choice>
              <mc:Fallback>
                <p:oleObj name="文档" r:id="rId4" imgW="3250218" imgH="161828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3538" y="980560"/>
                        <a:ext cx="9859962" cy="49133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组合 3"/>
          <p:cNvGrpSpPr/>
          <p:nvPr/>
        </p:nvGrpSpPr>
        <p:grpSpPr>
          <a:xfrm>
            <a:off x="405578" y="3836892"/>
            <a:ext cx="8606329" cy="607357"/>
            <a:chOff x="363538" y="2993876"/>
            <a:chExt cx="8606329" cy="607357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6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3538" y="3003043"/>
              <a:ext cx="7186147" cy="59819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 rotWithShape="1">
            <a:blip r:embed="rId7"/>
            <a:srcRect b="4909"/>
            <a:stretch/>
          </p:blipFill>
          <p:spPr>
            <a:xfrm>
              <a:off x="7568844" y="2993876"/>
              <a:ext cx="1401023" cy="606252"/>
            </a:xfrm>
            <a:prstGeom prst="rect">
              <a:avLst/>
            </a:prstGeom>
          </p:spPr>
        </p:pic>
      </p:grpSp>
      <p:sp>
        <p:nvSpPr>
          <p:cNvPr id="7" name="矩形 6"/>
          <p:cNvSpPr>
            <a:spLocks noChangeAspect="1"/>
          </p:cNvSpPr>
          <p:nvPr/>
        </p:nvSpPr>
        <p:spPr>
          <a:xfrm>
            <a:off x="1872605" y="501920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4755202" y="5029717"/>
            <a:ext cx="2157963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8+4=12(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153641"/>
              </p:ext>
            </p:extLst>
          </p:nvPr>
        </p:nvGraphicFramePr>
        <p:xfrm>
          <a:off x="363538" y="1223863"/>
          <a:ext cx="9871075" cy="381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文档" r:id="rId4" imgW="3250218" imgH="1255671" progId="Word.Document.12">
                  <p:embed/>
                </p:oleObj>
              </mc:Choice>
              <mc:Fallback>
                <p:oleObj name="文档" r:id="rId4" imgW="3250218" imgH="125567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3538" y="1223863"/>
                        <a:ext cx="9871075" cy="381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" name="图片 14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0194" y="2986195"/>
            <a:ext cx="5556867" cy="613932"/>
          </a:xfrm>
          <a:prstGeom prst="rect">
            <a:avLst/>
          </a:prstGeom>
        </p:spPr>
      </p:pic>
      <p:sp>
        <p:nvSpPr>
          <p:cNvPr id="16" name="矩形 15"/>
          <p:cNvSpPr>
            <a:spLocks noChangeAspect="1"/>
          </p:cNvSpPr>
          <p:nvPr/>
        </p:nvSpPr>
        <p:spPr>
          <a:xfrm>
            <a:off x="1986811" y="416568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755202" y="4176191"/>
            <a:ext cx="2037545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11-3=8(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宋体" panose="02010600030101010101" pitchFamily="2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864245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813177"/>
            <a:ext cx="9503543" cy="4803174"/>
            <a:chOff x="361950" y="813177"/>
            <a:chExt cx="9503543" cy="4803174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813177"/>
              <a:ext cx="3376245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二、猜猜我是谁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" name="W73A.eps" descr="id:2147490121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296541" y="1583560"/>
              <a:ext cx="3816424" cy="4032791"/>
            </a:xfrm>
            <a:prstGeom prst="rect">
              <a:avLst/>
            </a:prstGeom>
          </p:spPr>
        </p:pic>
        <p:pic>
          <p:nvPicPr>
            <p:cNvPr id="8" name="W73B.eps" descr="id:2147490128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049069" y="1560747"/>
              <a:ext cx="3816424" cy="4032791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440677" y="500699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69349" y="496182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9734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1656581" y="1223863"/>
            <a:ext cx="8174017" cy="3919828"/>
            <a:chOff x="1152525" y="1439887"/>
            <a:chExt cx="8174017" cy="3919828"/>
          </a:xfrm>
        </p:grpSpPr>
        <p:pic>
          <p:nvPicPr>
            <p:cNvPr id="6" name="W99.eps" descr="id:214749013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52525" y="1439887"/>
              <a:ext cx="3672408" cy="3919828"/>
            </a:xfrm>
            <a:prstGeom prst="rect">
              <a:avLst/>
            </a:prstGeom>
          </p:spPr>
        </p:pic>
        <p:pic>
          <p:nvPicPr>
            <p:cNvPr id="9" name="W100.eps" descr="id:2147490142;FounderCES"/>
            <p:cNvPicPr/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5617021" y="1439887"/>
              <a:ext cx="3709521" cy="3919827"/>
            </a:xfrm>
            <a:prstGeom prst="rect">
              <a:avLst/>
            </a:prstGeom>
          </p:spPr>
        </p:pic>
      </p:grpSp>
      <p:sp>
        <p:nvSpPr>
          <p:cNvPr id="10" name="矩形 9"/>
          <p:cNvSpPr>
            <a:spLocks noChangeAspect="1"/>
          </p:cNvSpPr>
          <p:nvPr/>
        </p:nvSpPr>
        <p:spPr>
          <a:xfrm>
            <a:off x="4157890" y="453433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579859" y="453433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617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1295871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80-42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23+19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96541" y="2592015"/>
            <a:ext cx="2352381" cy="1733333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2808709" y="186950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507651" y="2864168"/>
            <a:ext cx="2200000" cy="1428571"/>
          </a:xfrm>
          <a:prstGeom prst="rect">
            <a:avLst/>
          </a:prstGeom>
        </p:spPr>
      </p:pic>
      <p:sp>
        <p:nvSpPr>
          <p:cNvPr id="14" name="矩形 13"/>
          <p:cNvSpPr>
            <a:spLocks noChangeAspect="1"/>
          </p:cNvSpPr>
          <p:nvPr/>
        </p:nvSpPr>
        <p:spPr>
          <a:xfrm>
            <a:off x="5958090" y="189532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3648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361950" y="772699"/>
            <a:ext cx="12023823" cy="4237620"/>
            <a:chOff x="361950" y="741169"/>
            <a:chExt cx="12023823" cy="4237620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61950" y="741169"/>
              <a:ext cx="10807700" cy="64434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chemeClr val="tx1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四、踢毽子。</a:t>
              </a:r>
              <a:endParaRPr lang="zh-CN" altLang="zh-CN" dirty="0">
                <a:solidFill>
                  <a:schemeClr val="tx1"/>
                </a:solidFill>
                <a:latin typeface="NEU-BZ-S92" panose="02020503000000020003" pitchFamily="18" charset="-122"/>
                <a:ea typeface="NEU-BZ-S92" panose="02020503000000020003" pitchFamily="18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758688588"/>
                </p:ext>
              </p:extLst>
            </p:nvPr>
          </p:nvGraphicFramePr>
          <p:xfrm>
            <a:off x="6194522" y="3250001"/>
            <a:ext cx="6191251" cy="172878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04" name="文档" r:id="rId4" imgW="2034619" imgH="571054" progId="Word.Document.12">
                    <p:embed/>
                  </p:oleObj>
                </mc:Choice>
                <mc:Fallback>
                  <p:oleObj name="文档" r:id="rId4" imgW="2034619" imgH="57105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194522" y="3250001"/>
                          <a:ext cx="6191251" cy="1728788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矩形 14"/>
          <p:cNvSpPr>
            <a:spLocks noChangeAspect="1"/>
          </p:cNvSpPr>
          <p:nvPr/>
        </p:nvSpPr>
        <p:spPr>
          <a:xfrm>
            <a:off x="8565629" y="3949657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宋体" panose="02010600030101010101" pitchFamily="2" charset="-122"/>
              </a:rPr>
              <a:t>54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9972197" y="3939147"/>
            <a:ext cx="1007007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宋体" panose="02010600030101010101" pitchFamily="2" charset="-122"/>
              </a:rPr>
              <a:t>28</a:t>
            </a:r>
            <a:r>
              <a:rPr lang="zh-CN" altLang="zh-CN" dirty="0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个</a:t>
            </a:r>
            <a:endParaRPr lang="zh-CN" altLang="en-US" dirty="0"/>
          </a:p>
        </p:txBody>
      </p:sp>
      <p:pic>
        <p:nvPicPr>
          <p:cNvPr id="12" name="24LK09G.eps" descr="id:2147489106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361950" y="1511895"/>
            <a:ext cx="6161510" cy="383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865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179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五、我会解答。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某学校积极开展保护环境的主题活动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下面是二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班同学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9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月份收集矿泉水瓶的统计表。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008786407"/>
              </p:ext>
            </p:extLst>
          </p:nvPr>
        </p:nvGraphicFramePr>
        <p:xfrm>
          <a:off x="361950" y="2437489"/>
          <a:ext cx="10807700" cy="975360"/>
        </p:xfrm>
        <a:graphic>
          <a:graphicData uri="http://schemas.openxmlformats.org/drawingml/2006/table">
            <a:tbl>
              <a:tblPr firstRow="1" firstCol="1" bandRow="1"/>
              <a:tblGrid>
                <a:gridCol w="3958927"/>
                <a:gridCol w="1728192"/>
                <a:gridCol w="1872208"/>
                <a:gridCol w="1584176"/>
                <a:gridCol w="1664197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时间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第一周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第二周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第三周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第四周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收集</a:t>
                      </a:r>
                      <a:r>
                        <a:rPr lang="zh-CN" sz="32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矿泉水瓶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的个数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36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49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zh-CN" sz="3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32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zh-CN" sz="3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</a:t>
                      </a:r>
                      <a:endParaRPr lang="zh-CN" sz="32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345611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第一周比第三周多收集多少个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4539959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你还能提出一个用减法解决的问题并解答吗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4007493"/>
            <a:ext cx="255050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36-25=11(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61950" y="51122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答案不唯一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第二周比第四周多收集多少个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49-22=27(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323</TotalTime>
  <Words>222</Words>
  <Application>Microsoft Office PowerPoint</Application>
  <PresentationFormat>自定义</PresentationFormat>
  <Paragraphs>87</Paragraphs>
  <Slides>13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8" baseType="lpstr">
      <vt:lpstr>NEU-BZ-S92</vt:lpstr>
      <vt:lpstr>方正楷体_GBK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48</cp:revision>
  <dcterms:created xsi:type="dcterms:W3CDTF">2020-07-20T09:37:23Z</dcterms:created>
  <dcterms:modified xsi:type="dcterms:W3CDTF">2024-09-10T02:29:24Z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