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6"/>
  </p:notesMasterIdLst>
  <p:sldIdLst>
    <p:sldId id="256" r:id="rId2"/>
    <p:sldId id="731" r:id="rId3"/>
    <p:sldId id="739" r:id="rId4"/>
    <p:sldId id="735" r:id="rId5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59">
          <p15:clr>
            <a:srgbClr val="A4A3A4"/>
          </p15:clr>
        </p15:guide>
        <p15:guide id="2" pos="362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0093"/>
    <a:srgbClr val="339966"/>
    <a:srgbClr val="E3261E"/>
    <a:srgbClr val="B53D5A"/>
    <a:srgbClr val="5F5F5F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4" autoAdjust="0"/>
    <p:restoredTop sz="94591" autoAdjust="0"/>
  </p:normalViewPr>
  <p:slideViewPr>
    <p:cSldViewPr>
      <p:cViewPr varScale="1">
        <p:scale>
          <a:sx n="92" d="100"/>
          <a:sy n="92" d="100"/>
        </p:scale>
        <p:origin x="282" y="66"/>
      </p:cViewPr>
      <p:guideLst>
        <p:guide orient="horz" pos="2059"/>
        <p:guide pos="362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4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16421" y="1655911"/>
            <a:ext cx="11017224" cy="432048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wrap="none" lIns="91440" tIns="45720" rIns="91440" bIns="45720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zh-CN" altLang="en-US" sz="11500" b="0" dirty="0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课堂</a:t>
            </a:r>
            <a:r>
              <a:rPr lang="zh-CN" altLang="en-US" sz="11500" b="0" dirty="0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练习</a:t>
            </a:r>
            <a:endParaRPr lang="zh-CN" altLang="en-US" sz="11500" b="0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9368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 userDrawn="1"/>
        </p:nvSpPr>
        <p:spPr>
          <a:xfrm>
            <a:off x="2376661" y="1295871"/>
            <a:ext cx="6984604" cy="2800767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none" rtlCol="0">
            <a:spAutoFit/>
          </a:bodyPr>
          <a:lstStyle/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练习结束啦，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继续努力呀！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89" r:id="rId2"/>
    <p:sldLayoutId id="2147483691" r:id="rId3"/>
    <p:sldLayoutId id="2147483694" r:id="rId4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720477" y="3384103"/>
            <a:ext cx="9937104" cy="151216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zh-CN" sz="4000" dirty="0" smtClean="0">
                <a:solidFill>
                  <a:srgbClr val="D60093"/>
                </a:solidFill>
              </a:rPr>
              <a:t>第</a:t>
            </a:r>
            <a:r>
              <a:rPr lang="en-US" altLang="zh-CN" sz="4000" dirty="0" smtClean="0">
                <a:solidFill>
                  <a:srgbClr val="D60093"/>
                </a:solidFill>
              </a:rPr>
              <a:t>5</a:t>
            </a:r>
            <a:r>
              <a:rPr lang="zh-CN" altLang="en-US" sz="4000" dirty="0" smtClean="0">
                <a:solidFill>
                  <a:srgbClr val="D60093"/>
                </a:solidFill>
              </a:rPr>
              <a:t>、</a:t>
            </a:r>
            <a:r>
              <a:rPr lang="en-US" altLang="zh-CN" sz="4000" dirty="0" smtClean="0">
                <a:solidFill>
                  <a:srgbClr val="D60093"/>
                </a:solidFill>
              </a:rPr>
              <a:t>6</a:t>
            </a:r>
            <a:r>
              <a:rPr lang="zh-CN" altLang="zh-CN" sz="4000" dirty="0" smtClean="0">
                <a:solidFill>
                  <a:srgbClr val="D60093"/>
                </a:solidFill>
              </a:rPr>
              <a:t>单元</a:t>
            </a:r>
            <a:r>
              <a:rPr lang="zh-CN" altLang="zh-CN" sz="4000" dirty="0">
                <a:solidFill>
                  <a:srgbClr val="D60093"/>
                </a:solidFill>
              </a:rPr>
              <a:t>总结</a:t>
            </a:r>
          </a:p>
        </p:txBody>
      </p:sp>
    </p:spTree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复习梳理.eps" descr="id:2147487866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448668" y="-273"/>
            <a:ext cx="6532259" cy="720080"/>
          </a:xfrm>
          <a:prstGeom prst="rect">
            <a:avLst/>
          </a:prstGeom>
        </p:spPr>
      </p:pic>
      <p:graphicFrame>
        <p:nvGraphicFramePr>
          <p:cNvPr id="2" name="表格 1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176044597"/>
              </p:ext>
            </p:extLst>
          </p:nvPr>
        </p:nvGraphicFramePr>
        <p:xfrm>
          <a:off x="361950" y="719807"/>
          <a:ext cx="10807700" cy="5411256"/>
        </p:xfrm>
        <a:graphic>
          <a:graphicData uri="http://schemas.openxmlformats.org/drawingml/2006/table">
            <a:tbl>
              <a:tblPr firstRow="1" firstCol="1" bandRow="1"/>
              <a:tblGrid>
                <a:gridCol w="2086719"/>
                <a:gridCol w="8720981"/>
              </a:tblGrid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知识点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概要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938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观察物体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从</a:t>
                      </a:r>
                      <a:r>
                        <a:rPr 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不同</a:t>
                      </a: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________</a:t>
                      </a:r>
                      <a:r>
                        <a:rPr 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观察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同一物体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看到的图形可能不一样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楷体" panose="02010609060101010101" pitchFamily="49" charset="-122"/>
                          <a:cs typeface="Calibri" panose="020F0502020204030204" pitchFamily="34" charset="0"/>
                        </a:rPr>
                        <a:t> 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7~9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的乘法口诀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(1)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几的乘法口诀就有几句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相邻两句的得数就相差几。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(2)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除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七七四十九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”“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八八六十四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”“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九九八十一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”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外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每句口诀对应两个乘法算式。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(3)9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的乘法口诀中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,9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乘几或几乘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9,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结果就是几十减几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6827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解决问题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解决问题时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要学会正确选择信息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可以通过画图的方法弄清数量间的关系。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(1)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解决同一实际问题时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观察的角度不同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解决问题时也会有不同的策略。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(2)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解决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够不够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”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的问题时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可以先求出要比较的量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然后</a:t>
                      </a:r>
                      <a:r>
                        <a:rPr 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进行</a:t>
                      </a: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________</a:t>
                      </a: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得出结论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楷体" panose="02010609060101010101" pitchFamily="49" charset="-122"/>
                          <a:cs typeface="Calibri" panose="020F0502020204030204" pitchFamily="34" charset="0"/>
                        </a:rPr>
                        <a:t> 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矩形 2"/>
          <p:cNvSpPr>
            <a:spLocks noChangeAspect="1"/>
          </p:cNvSpPr>
          <p:nvPr/>
        </p:nvSpPr>
        <p:spPr>
          <a:xfrm>
            <a:off x="3816821" y="1138054"/>
            <a:ext cx="906017" cy="5598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sz="2800" dirty="0">
                <a:ea typeface="楷体" panose="02010609060101010101" pitchFamily="49" charset="-122"/>
                <a:cs typeface="Times New Roman" panose="02020603050405020304" pitchFamily="18" charset="0"/>
              </a:rPr>
              <a:t>方向</a:t>
            </a:r>
            <a:endParaRPr lang="zh-CN" altLang="en-US" sz="2800" dirty="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3414860" y="5539490"/>
            <a:ext cx="906017" cy="5598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800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比较</a:t>
            </a:r>
            <a:endParaRPr lang="zh-CN" altLang="en-US" sz="2800" dirty="0"/>
          </a:p>
        </p:txBody>
      </p: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易错易混.eps" descr="id:2147487881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448667" y="0"/>
            <a:ext cx="6532259" cy="720080"/>
          </a:xfrm>
          <a:prstGeom prst="rect">
            <a:avLst/>
          </a:prstGeom>
        </p:spPr>
      </p:pic>
      <p:sp>
        <p:nvSpPr>
          <p:cNvPr id="2" name="矩形 1"/>
          <p:cNvSpPr>
            <a:spLocks noChangeAspect="1"/>
          </p:cNvSpPr>
          <p:nvPr/>
        </p:nvSpPr>
        <p:spPr>
          <a:xfrm>
            <a:off x="361950" y="1223863"/>
            <a:ext cx="10807700" cy="363791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 smtClean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误认为</a:t>
            </a:r>
            <a:r>
              <a:rPr lang="zh-CN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求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几个几相加是多少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就是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几加几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dirty="0">
              <a:solidFill>
                <a:schemeClr val="tx1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算一算</a:t>
            </a:r>
            <a:r>
              <a:rPr lang="en-US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:7</a:t>
            </a:r>
            <a:r>
              <a:rPr lang="zh-CN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个</a:t>
            </a:r>
            <a:r>
              <a:rPr lang="en-US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6</a:t>
            </a:r>
            <a:r>
              <a:rPr lang="zh-CN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相加是多少</a:t>
            </a:r>
            <a:r>
              <a:rPr lang="en-US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?</a:t>
            </a:r>
            <a:endParaRPr lang="zh-CN" altLang="zh-CN" dirty="0">
              <a:solidFill>
                <a:schemeClr val="tx1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 smtClean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错</a:t>
            </a:r>
            <a:r>
              <a:rPr lang="zh-CN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解展示</a:t>
            </a:r>
            <a:r>
              <a:rPr lang="en-US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:7+6=13</a:t>
            </a:r>
            <a:endParaRPr lang="zh-CN" altLang="zh-CN" dirty="0">
              <a:solidFill>
                <a:schemeClr val="tx1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错因分析</a:t>
            </a:r>
            <a:r>
              <a:rPr lang="en-US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:</a:t>
            </a:r>
            <a:r>
              <a:rPr lang="zh-CN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错解错在没有理解题意</a:t>
            </a:r>
            <a:r>
              <a:rPr lang="en-US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看到求和就把</a:t>
            </a:r>
            <a:r>
              <a:rPr lang="en-US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7</a:t>
            </a:r>
            <a:r>
              <a:rPr lang="zh-CN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6</a:t>
            </a:r>
            <a:r>
              <a:rPr lang="zh-CN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相加。</a:t>
            </a:r>
            <a:r>
              <a:rPr lang="en-US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7</a:t>
            </a:r>
            <a:r>
              <a:rPr lang="zh-CN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个</a:t>
            </a:r>
            <a:r>
              <a:rPr lang="en-US" altLang="zh-CN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6</a:t>
            </a:r>
            <a:r>
              <a:rPr lang="zh-CN" altLang="zh-CN" smtClean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相加</a:t>
            </a:r>
            <a:r>
              <a:rPr lang="zh-CN" altLang="en-US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用加法表示为</a:t>
            </a:r>
            <a:r>
              <a:rPr lang="en-US" altLang="zh-CN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:6+6+6+6+6+6+6,</a:t>
            </a:r>
            <a:r>
              <a:rPr lang="zh-CN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用</a:t>
            </a:r>
            <a:r>
              <a:rPr lang="zh-CN" altLang="zh-CN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乘法</a:t>
            </a:r>
            <a:r>
              <a:rPr lang="zh-CN" altLang="zh-CN" smtClean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计算</a:t>
            </a:r>
            <a:r>
              <a:rPr lang="zh-CN" altLang="en-US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则</a:t>
            </a:r>
            <a:r>
              <a:rPr lang="zh-CN" altLang="zh-CN" smtClean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比较</a:t>
            </a:r>
            <a:r>
              <a:rPr lang="zh-CN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简便</a:t>
            </a:r>
            <a:r>
              <a:rPr lang="en-US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列式为</a:t>
            </a:r>
            <a:r>
              <a:rPr lang="en-US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7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6</a:t>
            </a:r>
            <a:r>
              <a:rPr lang="zh-CN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或</a:t>
            </a:r>
            <a:r>
              <a:rPr lang="en-US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6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7</a:t>
            </a:r>
            <a:r>
              <a:rPr lang="zh-CN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chemeClr val="tx1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61950" y="4829446"/>
            <a:ext cx="3632726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>
                <a:ea typeface="楷体" panose="02010609060101010101" pitchFamily="49" charset="-122"/>
              </a:rPr>
              <a:t>7</a:t>
            </a:r>
            <a:r>
              <a:rPr lang="en-US" altLang="zh-CN" dirty="0">
                <a:ea typeface="宋体" panose="02010600030101010101" pitchFamily="2" charset="-122"/>
              </a:rPr>
              <a:t>×</a:t>
            </a:r>
            <a:r>
              <a:rPr lang="en-US" altLang="zh-CN" dirty="0">
                <a:ea typeface="楷体" panose="02010609060101010101" pitchFamily="49" charset="-122"/>
              </a:rPr>
              <a:t>6=42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或</a:t>
            </a:r>
            <a:r>
              <a:rPr lang="en-US" altLang="zh-CN" dirty="0" smtClean="0">
                <a:ea typeface="楷体" panose="02010609060101010101" pitchFamily="49" charset="-122"/>
              </a:rPr>
              <a:t>6</a:t>
            </a:r>
            <a:r>
              <a:rPr lang="en-US" altLang="zh-CN" dirty="0" smtClean="0">
                <a:ea typeface="宋体" panose="02010600030101010101" pitchFamily="2" charset="-122"/>
              </a:rPr>
              <a:t>×</a:t>
            </a:r>
            <a:r>
              <a:rPr lang="en-US" altLang="zh-CN" dirty="0" smtClean="0">
                <a:ea typeface="楷体" panose="02010609060101010101" pitchFamily="49" charset="-122"/>
              </a:rPr>
              <a:t>7=42 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69903035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3BAEC52-59F7-4328-AB73-0F916ADBF193}" vid="{58DBEABC-D800-4B69-8CEC-6F66A7DFD12F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308</TotalTime>
  <Words>247</Words>
  <Application>Microsoft Office PowerPoint</Application>
  <PresentationFormat>自定义</PresentationFormat>
  <Paragraphs>21</Paragraphs>
  <Slides>4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4</vt:i4>
      </vt:variant>
    </vt:vector>
  </HeadingPairs>
  <TitlesOfParts>
    <vt:vector size="14" baseType="lpstr">
      <vt:lpstr>NEU-BZ-S92</vt:lpstr>
      <vt:lpstr>黑体</vt:lpstr>
      <vt:lpstr>华文琥珀</vt:lpstr>
      <vt:lpstr>楷体</vt:lpstr>
      <vt:lpstr>隶书</vt:lpstr>
      <vt:lpstr>宋体</vt:lpstr>
      <vt:lpstr>Arial</vt:lpstr>
      <vt:lpstr>Calibri</vt:lpstr>
      <vt:lpstr>Times New Roman</vt:lpstr>
      <vt:lpstr>专业教辅课件Q:251490010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123</cp:lastModifiedBy>
  <cp:revision>51</cp:revision>
  <dcterms:created xsi:type="dcterms:W3CDTF">2020-07-20T09:37:23Z</dcterms:created>
  <dcterms:modified xsi:type="dcterms:W3CDTF">2024-09-10T03:20:40Z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