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731" r:id="rId3"/>
    <p:sldId id="732" r:id="rId4"/>
    <p:sldId id="736" r:id="rId5"/>
    <p:sldId id="747" r:id="rId6"/>
    <p:sldId id="733" r:id="rId7"/>
    <p:sldId id="738" r:id="rId8"/>
    <p:sldId id="739" r:id="rId9"/>
    <p:sldId id="740" r:id="rId10"/>
    <p:sldId id="741" r:id="rId11"/>
    <p:sldId id="742" r:id="rId12"/>
    <p:sldId id="743" r:id="rId13"/>
    <p:sldId id="744" r:id="rId14"/>
    <p:sldId id="749" r:id="rId15"/>
    <p:sldId id="745" r:id="rId16"/>
    <p:sldId id="746" r:id="rId17"/>
    <p:sldId id="734" r:id="rId18"/>
    <p:sldId id="748" r:id="rId19"/>
    <p:sldId id="735" r:id="rId2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4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30771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5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49422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672135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课时　乘法的初步认识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8277"/>
            <a:ext cx="10807700" cy="604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六、把意思相同的图和算式连起来。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23" name="19z114.eps" descr="id:214749095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20677" y="1408357"/>
            <a:ext cx="5688632" cy="4765346"/>
          </a:xfrm>
          <a:prstGeom prst="rect">
            <a:avLst/>
          </a:prstGeom>
        </p:spPr>
      </p:pic>
      <p:cxnSp>
        <p:nvCxnSpPr>
          <p:cNvPr id="6" name="直接连接符 5"/>
          <p:cNvCxnSpPr/>
          <p:nvPr/>
        </p:nvCxnSpPr>
        <p:spPr>
          <a:xfrm>
            <a:off x="3744813" y="2303983"/>
            <a:ext cx="3096344" cy="122413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5256981" y="2303983"/>
            <a:ext cx="1080120" cy="11521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3744813" y="3960167"/>
            <a:ext cx="3528392" cy="12961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4176861" y="3960167"/>
            <a:ext cx="1296144" cy="12961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49927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1283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七、看图填一填。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加法算式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乘法算式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19z68.eps" descr="id:214749096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96541" y="1862789"/>
            <a:ext cx="6624736" cy="2250062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4990127" y="3549481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271287" y="3549481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304653" y="4330717"/>
            <a:ext cx="191270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4+4+4=12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304653" y="4915387"/>
            <a:ext cx="3736920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3×4=12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4×3=12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09721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1114336"/>
            <a:ext cx="10807700" cy="3637919"/>
            <a:chOff x="361950" y="1114336"/>
            <a:chExt cx="10807700" cy="3637919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1114336"/>
              <a:ext cx="10807700" cy="3637919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加法算式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:______________________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乘法算式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:______________________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19z69.eps" descr="id:214749096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152525" y="1690400"/>
              <a:ext cx="5976664" cy="1711080"/>
            </a:xfrm>
            <a:prstGeom prst="rect">
              <a:avLst/>
            </a:prstGeom>
          </p:spPr>
        </p:pic>
      </p:grpSp>
      <p:sp>
        <p:nvSpPr>
          <p:cNvPr id="14" name="矩形 13"/>
          <p:cNvSpPr>
            <a:spLocks noChangeAspect="1"/>
          </p:cNvSpPr>
          <p:nvPr/>
        </p:nvSpPr>
        <p:spPr>
          <a:xfrm>
            <a:off x="4378059" y="2829401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659219" y="2829401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304653" y="3456393"/>
            <a:ext cx="147508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3+3=6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304653" y="4041063"/>
            <a:ext cx="3326552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2×3=6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3×2=6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57244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24LK39G.eps" descr="id:21474898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86088" y="1454734"/>
            <a:ext cx="5770596" cy="2073385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加法算式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乘法算式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175903" y="2923516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570875" y="2968234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304653" y="3796975"/>
            <a:ext cx="235192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3+3+3+3=12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304653" y="4381645"/>
            <a:ext cx="353013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4×3=12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3×4=12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71328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竖着看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加法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算式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乘法算式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其中乘数是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304653" y="3796975"/>
            <a:ext cx="2791149" cy="65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2+2+2+2+2=10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236948" y="4381645"/>
            <a:ext cx="1651414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5×2=10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2" name="23LK78G.eps" descr="id:214748981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099254" y="1321702"/>
            <a:ext cx="6649779" cy="1486306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5977061" y="1335254"/>
            <a:ext cx="389850" cy="65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190687" y="1345764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5987571" y="1961208"/>
            <a:ext cx="168026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5+5=10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109728" y="3240087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3672805" y="3229329"/>
            <a:ext cx="389850" cy="65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203299" y="4392215"/>
            <a:ext cx="1651414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2×5=10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016621" y="4985095"/>
            <a:ext cx="38985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3528789" y="4974337"/>
            <a:ext cx="389850" cy="6500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08346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3" grpId="0"/>
      <p:bldP spid="14" grpId="0"/>
      <p:bldP spid="15" grpId="0"/>
      <p:bldP spid="17" grpId="0"/>
      <p:bldP spid="18" grpId="0"/>
      <p:bldP spid="19" grpId="0"/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786060"/>
            <a:ext cx="10807700" cy="4819781"/>
            <a:chOff x="361950" y="753709"/>
            <a:chExt cx="10807700" cy="4819781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753709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八、先画一画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再写算式。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每组画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朵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组。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加法算式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:_____________________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乘法算式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或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9" name="Y42.eps" descr="id:2147490988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736701" y="2015951"/>
              <a:ext cx="4680520" cy="2176859"/>
            </a:xfrm>
            <a:prstGeom prst="rect">
              <a:avLst/>
            </a:prstGeom>
          </p:spPr>
        </p:pic>
        <p:pic>
          <p:nvPicPr>
            <p:cNvPr id="10" name="Y41.eps" descr="id:214749098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2654183" y="1367879"/>
              <a:ext cx="576064" cy="543777"/>
            </a:xfrm>
            <a:prstGeom prst="rect">
              <a:avLst/>
            </a:prstGeom>
          </p:spPr>
        </p:pic>
      </p:grpSp>
      <p:pic>
        <p:nvPicPr>
          <p:cNvPr id="12" name="Y42J.eps" descr="id:2147495221;FounderCES"/>
          <p:cNvPicPr/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41198" y="2048301"/>
            <a:ext cx="4676023" cy="2174645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2273394" y="4269561"/>
            <a:ext cx="255871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3+3+3+3=12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592685" y="4896271"/>
            <a:ext cx="165141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4×3=12</a:t>
            </a:r>
            <a:endParaRPr lang="zh-CN" altLang="en-US" dirty="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6461637" y="4896271"/>
            <a:ext cx="165141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3×4=12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31112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1027461"/>
            <a:ext cx="10807700" cy="4228850"/>
            <a:chOff x="361950" y="753709"/>
            <a:chExt cx="10807700" cy="4228850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753709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每组画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dirty="0">
                  <a:solidFill>
                    <a:srgbClr val="000000"/>
                  </a:solidFill>
                  <a:latin typeface="Cambria Math" panose="02040503050406030204" pitchFamily="18" charset="0"/>
                  <a:ea typeface="宋体" panose="02010600030101010101" pitchFamily="2" charset="-122"/>
                  <a:cs typeface="Cambria Math" panose="02040503050406030204" pitchFamily="18" charset="0"/>
                </a:rPr>
                <a:t>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组。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 algn="ctr"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 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加法算式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:_____________________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乘法算式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:________________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或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________________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9" name="Y42.eps" descr="id:2147490988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736701" y="1407536"/>
              <a:ext cx="4680520" cy="2176859"/>
            </a:xfrm>
            <a:prstGeom prst="rect">
              <a:avLst/>
            </a:prstGeom>
          </p:spPr>
        </p:pic>
      </p:grpSp>
      <p:pic>
        <p:nvPicPr>
          <p:cNvPr id="8" name="Y43J.eps" descr="id:2147495228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51708" y="1681287"/>
            <a:ext cx="4665513" cy="2169757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2273394" y="3960167"/>
            <a:ext cx="279114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4+4+4+4+4=20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592685" y="4555347"/>
            <a:ext cx="165141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4×5=20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6461637" y="4555347"/>
            <a:ext cx="165141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5×4=20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5471978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223863"/>
            <a:ext cx="10807700" cy="36748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九、用加法算出下面乘法算式的得数。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1.7×3=</a:t>
            </a:r>
            <a:r>
              <a:rPr lang="en-US" altLang="zh-CN" sz="540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+</a:t>
            </a:r>
            <a:r>
              <a:rPr lang="en-US" altLang="zh-CN" sz="540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+</a:t>
            </a:r>
            <a:r>
              <a:rPr lang="en-US" altLang="zh-CN" sz="540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=</a:t>
            </a:r>
            <a:r>
              <a:rPr lang="en-US" altLang="zh-CN" sz="540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endParaRPr lang="zh-CN" altLang="zh-CN" sz="5400" dirty="0">
              <a:solidFill>
                <a:srgbClr val="000000"/>
              </a:solidFill>
              <a:latin typeface="+mn-ea"/>
              <a:ea typeface="+mn-ea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2.11×6=</a:t>
            </a:r>
            <a:r>
              <a:rPr lang="en-US" altLang="zh-CN" sz="540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+</a:t>
            </a:r>
            <a:r>
              <a:rPr lang="en-US" altLang="zh-CN" sz="540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+</a:t>
            </a:r>
            <a:r>
              <a:rPr lang="en-US" altLang="zh-CN" sz="540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+</a:t>
            </a:r>
            <a:r>
              <a:rPr lang="en-US" altLang="zh-CN" sz="540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+</a:t>
            </a:r>
            <a:r>
              <a:rPr lang="en-US" altLang="zh-CN" sz="540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+</a:t>
            </a:r>
            <a:r>
              <a:rPr lang="en-US" altLang="zh-CN" sz="540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=</a:t>
            </a:r>
            <a:r>
              <a:rPr lang="en-US" altLang="zh-CN" sz="540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endParaRPr lang="zh-CN" altLang="zh-CN" sz="5400" dirty="0">
              <a:solidFill>
                <a:srgbClr val="000000"/>
              </a:solidFill>
              <a:latin typeface="+mn-ea"/>
              <a:ea typeface="+mn-ea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3.15×4=</a:t>
            </a:r>
            <a:r>
              <a:rPr lang="en-US" altLang="zh-CN" sz="540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+</a:t>
            </a:r>
            <a:r>
              <a:rPr lang="en-US" altLang="zh-CN" sz="540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+</a:t>
            </a:r>
            <a:r>
              <a:rPr lang="en-US" altLang="zh-CN" sz="540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+</a:t>
            </a:r>
            <a:r>
              <a:rPr lang="en-US" altLang="zh-CN" sz="540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=</a:t>
            </a:r>
            <a:r>
              <a:rPr lang="en-US" altLang="zh-CN" sz="540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□</a:t>
            </a:r>
            <a:endParaRPr lang="zh-CN" altLang="zh-CN" sz="5400" dirty="0">
              <a:solidFill>
                <a:srgbClr val="000000"/>
              </a:solidFill>
              <a:effectLst/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944613" y="200544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882437" y="200544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14886" y="202551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4547411" y="200544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037641" y="3003043"/>
            <a:ext cx="57240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2952725" y="3003043"/>
            <a:ext cx="57240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888829" y="3023119"/>
            <a:ext cx="57240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746078" y="3001871"/>
            <a:ext cx="57240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617021" y="3021947"/>
            <a:ext cx="57240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521595" y="3018005"/>
            <a:ext cx="572401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417221" y="3001870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069171" y="398182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963235" y="398182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827331" y="399138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735568" y="398065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5617021" y="399319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81305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十、怎样移动可以列出不同的乘法算式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图中画一画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并写出算式。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23LK77G.eps" descr="id:214748985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088629" y="2032561"/>
            <a:ext cx="6768752" cy="2205128"/>
          </a:xfrm>
          <a:prstGeom prst="rect">
            <a:avLst/>
          </a:prstGeom>
        </p:spPr>
      </p:pic>
      <p:sp>
        <p:nvSpPr>
          <p:cNvPr id="3" name="矩形 2"/>
          <p:cNvSpPr>
            <a:spLocks noChangeAspect="1"/>
          </p:cNvSpPr>
          <p:nvPr/>
        </p:nvSpPr>
        <p:spPr>
          <a:xfrm>
            <a:off x="361950" y="4284393"/>
            <a:ext cx="10807700" cy="160948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40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□×□=□</a:t>
            </a:r>
            <a:endParaRPr lang="zh-CN" altLang="zh-CN" sz="4400" dirty="0">
              <a:solidFill>
                <a:srgbClr val="000000"/>
              </a:solidFill>
              <a:latin typeface="+mn-ea"/>
              <a:ea typeface="+mn-ea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z="4400" dirty="0">
                <a:solidFill>
                  <a:srgbClr val="000000"/>
                </a:solidFill>
                <a:latin typeface="+mn-ea"/>
                <a:ea typeface="+mn-ea"/>
                <a:cs typeface="Times New Roman" panose="02020603050405020304" pitchFamily="18" charset="0"/>
              </a:rPr>
              <a:t>□×□=□</a:t>
            </a:r>
            <a:endParaRPr lang="zh-CN" altLang="zh-CN" sz="4400" dirty="0">
              <a:solidFill>
                <a:srgbClr val="000000"/>
              </a:solidFill>
              <a:effectLst/>
              <a:latin typeface="+mn-ea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88629" y="2016580"/>
            <a:ext cx="3888432" cy="22211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233993" y="2016580"/>
            <a:ext cx="2655851" cy="222110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557921" y="4381705"/>
            <a:ext cx="254428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楷体" panose="02010609060101010101" pitchFamily="49" charset="-122"/>
              </a:rPr>
              <a:t>2</a:t>
            </a:r>
            <a:r>
              <a:rPr lang="en-US" altLang="zh-CN" dirty="0" smtClean="0">
                <a:ea typeface="宋体" panose="02010600030101010101" pitchFamily="2" charset="-122"/>
              </a:rPr>
              <a:t>          </a:t>
            </a:r>
            <a:r>
              <a:rPr lang="en-US" altLang="zh-CN" dirty="0" smtClean="0">
                <a:ea typeface="楷体" panose="02010609060101010101" pitchFamily="49" charset="-122"/>
              </a:rPr>
              <a:t>6     12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557921" y="5188009"/>
            <a:ext cx="254428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楷体" panose="02010609060101010101" pitchFamily="49" charset="-122"/>
              </a:rPr>
              <a:t>6</a:t>
            </a:r>
            <a:r>
              <a:rPr lang="en-US" altLang="zh-CN" dirty="0" smtClean="0">
                <a:ea typeface="宋体" panose="02010600030101010101" pitchFamily="2" charset="-122"/>
              </a:rPr>
              <a:t>          </a:t>
            </a:r>
            <a:r>
              <a:rPr lang="en-US" altLang="zh-CN" dirty="0" smtClean="0">
                <a:ea typeface="楷体" panose="02010609060101010101" pitchFamily="49" charset="-122"/>
              </a:rPr>
              <a:t>2     12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22470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93557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求几个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加数的和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计算比较简便。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2.7×4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相加。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2016621" y="2542066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相同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245974" y="2542066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乘法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644119" y="3143105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七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114793" y="3143105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四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233679" y="3162679"/>
            <a:ext cx="39145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4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776831" y="3143105"/>
            <a:ext cx="39145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7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7" grpId="0"/>
      <p:bldP spid="9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5806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我会算。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加法算式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)+(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)+(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乘法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算式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)×(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2537302" y="374935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910007" y="375986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256981" y="375606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458653" y="378759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813584" y="499327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2274843" y="500378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3482633" y="4993271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5765800" y="493343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7233809" y="492332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8416872" y="4933438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29" name="OM2R290G.eps" descr="id:214748985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08509" y="1850893"/>
            <a:ext cx="6525646" cy="177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5492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6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914811"/>
            <a:ext cx="10807700" cy="4819781"/>
            <a:chOff x="361950" y="1279606"/>
            <a:chExt cx="10807700" cy="4819781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279606"/>
              <a:ext cx="10807700" cy="481978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加法算式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)+(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)+(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)+(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)+(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或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)+(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)+(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乘法算式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)×(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或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)×(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Y33.eps" descr="id:2147490911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008509" y="1431361"/>
              <a:ext cx="3384376" cy="2157371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2537302" y="324629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910007" y="325680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256981" y="325300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6557301" y="327402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823465" y="328453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9011907" y="328453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177001" y="386311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479821" y="387429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3854176" y="388471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5059077" y="3874298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813584" y="502502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2274843" y="503553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3482633" y="5025022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5765800" y="505079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7233809" y="504068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8416872" y="5050798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2153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4317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三、我会判。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7" name="23AK73G.eps" descr="id:21474897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64493" y="1939633"/>
            <a:ext cx="6154105" cy="1258014"/>
          </a:xfrm>
          <a:prstGeom prst="rect">
            <a:avLst/>
          </a:prstGeom>
        </p:spPr>
      </p:pic>
      <p:pic>
        <p:nvPicPr>
          <p:cNvPr id="8" name="23AK74G.eps" descr="id:214748975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64494" y="3672134"/>
            <a:ext cx="5379833" cy="1202197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6150991" y="2166904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380423" y="3914465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7" name="23AK75G.eps" descr="id:214748976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08488" y="1295871"/>
            <a:ext cx="5899038" cy="1057070"/>
          </a:xfrm>
          <a:prstGeom prst="rect">
            <a:avLst/>
          </a:prstGeom>
        </p:spPr>
      </p:pic>
      <p:pic>
        <p:nvPicPr>
          <p:cNvPr id="8" name="23AK76G.eps" descr="id:214748977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08488" y="3096071"/>
            <a:ext cx="6076685" cy="1438790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5905053" y="1439887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121077" y="3509711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5128171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935831"/>
            <a:ext cx="10807700" cy="4321977"/>
            <a:chOff x="361950" y="935831"/>
            <a:chExt cx="10807700" cy="4321977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935831"/>
              <a:ext cx="10807700" cy="68326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四、写出下列</a:t>
              </a:r>
              <a:r>
                <a:rPr lang="zh-CN" altLang="zh-CN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算式</a:t>
              </a:r>
              <a:r>
                <a:rPr lang="zh-CN" altLang="zh-CN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中各</a:t>
              </a:r>
              <a:r>
                <a:rPr lang="zh-CN" altLang="zh-CN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部分的名称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6" name="Y39.eps" descr="id:2147490946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952725" y="1736412"/>
              <a:ext cx="4608512" cy="3521396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3106754" y="2651562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加数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4691427" y="2652898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加数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532551" y="2651562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和</a:t>
            </a:r>
            <a:endParaRPr lang="zh-CN" altLang="en-US" dirty="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3106754" y="4630696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乘数</a:t>
            </a:r>
            <a:endParaRPr lang="zh-CN" altLang="en-US" dirty="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4691427" y="4632032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乘数</a:t>
            </a:r>
            <a:endParaRPr lang="zh-CN" altLang="en-US" dirty="0"/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6532551" y="4630696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积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011157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6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880780"/>
            <a:ext cx="8063383" cy="4848057"/>
            <a:chOff x="361950" y="891290"/>
            <a:chExt cx="8063383" cy="4848057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891290"/>
              <a:ext cx="5471095" cy="48197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五、把加法改写成乘法算式。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5+5+5+5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)×(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)×(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7+7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)×(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)×(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5112965" y="1510497"/>
              <a:ext cx="3312368" cy="42288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6+6+6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)×(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)×(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2+2+2+2+2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)×(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)×(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4" name="矩形 13"/>
          <p:cNvSpPr>
            <a:spLocks noChangeAspect="1"/>
          </p:cNvSpPr>
          <p:nvPr/>
        </p:nvSpPr>
        <p:spPr>
          <a:xfrm>
            <a:off x="1050707" y="202646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2543902" y="202646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1050707" y="266868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543902" y="263620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801722" y="206770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294917" y="206770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5801722" y="270992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294917" y="267744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1071193" y="442417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2564388" y="442417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8" name="矩形 27"/>
          <p:cNvSpPr>
            <a:spLocks noChangeAspect="1"/>
          </p:cNvSpPr>
          <p:nvPr/>
        </p:nvSpPr>
        <p:spPr>
          <a:xfrm>
            <a:off x="1071193" y="506639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9" name="矩形 28"/>
          <p:cNvSpPr>
            <a:spLocks noChangeAspect="1"/>
          </p:cNvSpPr>
          <p:nvPr/>
        </p:nvSpPr>
        <p:spPr>
          <a:xfrm>
            <a:off x="2564388" y="503392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0" name="矩形 29"/>
          <p:cNvSpPr>
            <a:spLocks noChangeAspect="1"/>
          </p:cNvSpPr>
          <p:nvPr/>
        </p:nvSpPr>
        <p:spPr>
          <a:xfrm>
            <a:off x="5822208" y="446541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1" name="矩形 30"/>
          <p:cNvSpPr>
            <a:spLocks noChangeAspect="1"/>
          </p:cNvSpPr>
          <p:nvPr/>
        </p:nvSpPr>
        <p:spPr>
          <a:xfrm>
            <a:off x="7315403" y="4465415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2" name="矩形 31"/>
          <p:cNvSpPr>
            <a:spLocks noChangeAspect="1"/>
          </p:cNvSpPr>
          <p:nvPr/>
        </p:nvSpPr>
        <p:spPr>
          <a:xfrm>
            <a:off x="5822208" y="510763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7315403" y="507516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3906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</TotalTime>
  <Words>366</Words>
  <Application>Microsoft Office PowerPoint</Application>
  <PresentationFormat>自定义</PresentationFormat>
  <Paragraphs>212</Paragraphs>
  <Slides>19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4" baseType="lpstr">
      <vt:lpstr>Arial Unicode MS</vt:lpstr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58</cp:revision>
  <dcterms:created xsi:type="dcterms:W3CDTF">2020-07-20T09:37:23Z</dcterms:created>
  <dcterms:modified xsi:type="dcterms:W3CDTF">2024-09-10T02:43:36Z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