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42" r:id="rId5"/>
    <p:sldId id="736" r:id="rId6"/>
    <p:sldId id="733" r:id="rId7"/>
    <p:sldId id="738" r:id="rId8"/>
    <p:sldId id="734" r:id="rId9"/>
    <p:sldId id="740" r:id="rId10"/>
    <p:sldId id="741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　解决问题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310433" y="1452834"/>
            <a:ext cx="7186908" cy="3371429"/>
            <a:chOff x="710814" y="1308818"/>
            <a:chExt cx="7186908" cy="3371429"/>
          </a:xfrm>
        </p:grpSpPr>
        <p:sp>
          <p:nvSpPr>
            <p:cNvPr id="7" name="文本框 6"/>
            <p:cNvSpPr txBox="1"/>
            <p:nvPr/>
          </p:nvSpPr>
          <p:spPr>
            <a:xfrm>
              <a:off x="3716937" y="2550322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600" b="0" dirty="0" smtClean="0">
                  <a:solidFill>
                    <a:schemeClr val="tx1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到家</a:t>
              </a:r>
              <a:endParaRPr lang="zh-CN" altLang="en-US" sz="3600" b="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cxnSp>
          <p:nvCxnSpPr>
            <p:cNvPr id="8" name="直接箭头连接符 7"/>
            <p:cNvCxnSpPr/>
            <p:nvPr/>
          </p:nvCxnSpPr>
          <p:spPr>
            <a:xfrm>
              <a:off x="3799455" y="3253034"/>
              <a:ext cx="9348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0814" y="1308818"/>
              <a:ext cx="2619048" cy="3371429"/>
            </a:xfrm>
            <a:prstGeom prst="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12008" y="1439887"/>
              <a:ext cx="2685714" cy="3228571"/>
            </a:xfrm>
            <a:prstGeom prst="rect">
              <a:avLst/>
            </a:prstGeom>
          </p:spPr>
        </p:pic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1656581" y="415731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605244" y="413479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5031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一、在括号里填上合适的数。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+40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半小时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-10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728589" y="151189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087951" y="211207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38587" y="272226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026106" y="328348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687841" y="384768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728589" y="445316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719807"/>
            <a:ext cx="4830168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二、我会按要求做一做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0" name="BM2R95G.eps" descr="id:214749128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12965" y="658309"/>
            <a:ext cx="4032448" cy="2357548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361950" y="2940916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小朋友正在看动画片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在对应的钟面下面画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。小朋友正在画画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在对应的钟面下面画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“○”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2" name="BM2R96G.eps" descr="id:214749129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729075" y="4109576"/>
            <a:ext cx="5408226" cy="2127064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5134869" y="5694193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○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025651" y="5694193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483372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61950" y="575791"/>
            <a:ext cx="10807700" cy="4039930"/>
            <a:chOff x="361950" y="575791"/>
            <a:chExt cx="10807700" cy="4039930"/>
          </a:xfrm>
        </p:grpSpPr>
        <p:grpSp>
          <p:nvGrpSpPr>
            <p:cNvPr id="17" name="组合 16"/>
            <p:cNvGrpSpPr/>
            <p:nvPr/>
          </p:nvGrpSpPr>
          <p:grpSpPr>
            <a:xfrm>
              <a:off x="361950" y="575791"/>
              <a:ext cx="10807700" cy="4039930"/>
              <a:chOff x="361950" y="575791"/>
              <a:chExt cx="10807700" cy="4039930"/>
            </a:xfrm>
          </p:grpSpPr>
          <p:sp>
            <p:nvSpPr>
              <p:cNvPr id="9" name="矩形 8"/>
              <p:cNvSpPr>
                <a:spLocks noChangeAspect="1"/>
              </p:cNvSpPr>
              <p:nvPr/>
            </p:nvSpPr>
            <p:spPr>
              <a:xfrm>
                <a:off x="361950" y="575791"/>
                <a:ext cx="10807700" cy="64434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en-US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三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、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连一连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。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36501" y="2983585"/>
                <a:ext cx="1649877" cy="1632136"/>
              </a:xfrm>
              <a:prstGeom prst="rect">
                <a:avLst/>
              </a:prstGeom>
            </p:spPr>
          </p:pic>
          <p:pic>
            <p:nvPicPr>
              <p:cNvPr id="12" name="图片 1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36901" y="2983585"/>
                <a:ext cx="1638050" cy="1620310"/>
              </a:xfrm>
              <a:prstGeom prst="rect">
                <a:avLst/>
              </a:prstGeom>
            </p:spPr>
          </p:pic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125474" y="3002813"/>
                <a:ext cx="1643963" cy="1602568"/>
              </a:xfrm>
              <a:prstGeom prst="rect">
                <a:avLst/>
              </a:prstGeom>
            </p:spPr>
          </p:pic>
        </p:grpSp>
        <p:sp>
          <p:nvSpPr>
            <p:cNvPr id="24" name="矩形 23"/>
            <p:cNvSpPr>
              <a:spLocks noChangeAspect="1"/>
            </p:cNvSpPr>
            <p:nvPr/>
          </p:nvSpPr>
          <p:spPr>
            <a:xfrm>
              <a:off x="2880717" y="580669"/>
              <a:ext cx="184731" cy="6555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2448669" y="4176191"/>
            <a:ext cx="5760640" cy="8640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5545013" y="4536231"/>
            <a:ext cx="0" cy="46378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H="1">
            <a:off x="2880717" y="4464223"/>
            <a:ext cx="5688632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049649666"/>
              </p:ext>
            </p:extLst>
          </p:nvPr>
        </p:nvGraphicFramePr>
        <p:xfrm>
          <a:off x="2016621" y="1378535"/>
          <a:ext cx="7415312" cy="853440"/>
        </p:xfrm>
        <a:graphic>
          <a:graphicData uri="http://schemas.openxmlformats.org/drawingml/2006/table">
            <a:tbl>
              <a:tblPr firstRow="1" firstCol="1" bandRow="1"/>
              <a:tblGrid>
                <a:gridCol w="1853828"/>
                <a:gridCol w="1853828"/>
                <a:gridCol w="1853828"/>
                <a:gridCol w="1853828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9:00~9:40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9:50~10:30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10:40~11:20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课程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音乐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数学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体育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4185880" y="833007"/>
            <a:ext cx="3159839" cy="575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28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周一上午的</a:t>
            </a:r>
            <a:r>
              <a:rPr lang="zh-CN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课程表</a:t>
            </a:r>
            <a:r>
              <a:rPr lang="en-US" altLang="zh-CN" sz="2800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sz="2800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307711"/>
            <a:ext cx="5745484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把时间和相应的课程连起来。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5684" y="4801733"/>
            <a:ext cx="2042857" cy="124666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441" y="4925748"/>
            <a:ext cx="1657143" cy="126666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95032" y="4762765"/>
            <a:ext cx="1938096" cy="1340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9010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877153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四、我会做。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下面各时钟都正常走着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哪个最先到达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按到达的先后顺序标出序号</a:t>
            </a: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①②③④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BM2R227G.eps" descr="id:2147491322;FounderCES"/>
          <p:cNvPicPr/>
          <p:nvPr/>
        </p:nvPicPr>
        <p:blipFill rotWithShape="1">
          <a:blip r:embed="rId2"/>
          <a:srcRect b="51936"/>
          <a:stretch/>
        </p:blipFill>
        <p:spPr>
          <a:xfrm>
            <a:off x="720477" y="2800185"/>
            <a:ext cx="4608512" cy="2466636"/>
          </a:xfrm>
          <a:prstGeom prst="rect">
            <a:avLst/>
          </a:prstGeom>
        </p:spPr>
      </p:pic>
      <p:pic>
        <p:nvPicPr>
          <p:cNvPr id="9" name="BM2R227G.eps" descr="id:2147491322;FounderCES"/>
          <p:cNvPicPr/>
          <p:nvPr/>
        </p:nvPicPr>
        <p:blipFill rotWithShape="1">
          <a:blip r:embed="rId2"/>
          <a:srcRect t="54472"/>
          <a:stretch/>
        </p:blipFill>
        <p:spPr>
          <a:xfrm>
            <a:off x="6337101" y="2775367"/>
            <a:ext cx="4608512" cy="2336488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1224533" y="4566524"/>
            <a:ext cx="699230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 smtClean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248869" y="461196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897266" y="4591372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854983" y="456652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1950" y="647799"/>
            <a:ext cx="10807700" cy="5448152"/>
            <a:chOff x="361950" y="647799"/>
            <a:chExt cx="10807700" cy="5448152"/>
          </a:xfrm>
        </p:grpSpPr>
        <p:pic>
          <p:nvPicPr>
            <p:cNvPr id="6" name="19w66.eps" descr="id:214749268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32445" y="1799927"/>
              <a:ext cx="4896544" cy="4296024"/>
            </a:xfrm>
            <a:prstGeom prst="rect">
              <a:avLst/>
            </a:prstGeom>
          </p:spPr>
        </p:pic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647799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、圈一圈。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下面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哪个时间小丽可能在跳舞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把它圈出来。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V82A.eps" descr="id:2147492690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21077" y="1943943"/>
              <a:ext cx="4680520" cy="3808957"/>
            </a:xfrm>
            <a:prstGeom prst="rect">
              <a:avLst/>
            </a:prstGeom>
          </p:spPr>
        </p:pic>
      </p:grpSp>
      <p:sp>
        <p:nvSpPr>
          <p:cNvPr id="10" name="椭圆 9"/>
          <p:cNvSpPr/>
          <p:nvPr/>
        </p:nvSpPr>
        <p:spPr>
          <a:xfrm>
            <a:off x="8857381" y="1770010"/>
            <a:ext cx="2016224" cy="208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802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8130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六、解决问题。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下面是小明记录的学校春游的整个行程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但由于时间仓促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有的记录不完整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你能帮他整理一下吗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4518" y="2698343"/>
            <a:ext cx="10397855" cy="3150497"/>
            <a:chOff x="474518" y="1526927"/>
            <a:chExt cx="10397855" cy="3150497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4518" y="1526927"/>
              <a:ext cx="5508381" cy="3146000"/>
            </a:xfrm>
            <a:prstGeom prst="rect">
              <a:avLst/>
            </a:prstGeom>
          </p:spPr>
        </p:pic>
        <p:cxnSp>
          <p:nvCxnSpPr>
            <p:cNvPr id="5" name="直接箭头连接符 4"/>
            <p:cNvCxnSpPr/>
            <p:nvPr/>
          </p:nvCxnSpPr>
          <p:spPr>
            <a:xfrm>
              <a:off x="6236390" y="3546122"/>
              <a:ext cx="9348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文本框 5"/>
            <p:cNvSpPr txBox="1"/>
            <p:nvPr/>
          </p:nvSpPr>
          <p:spPr>
            <a:xfrm>
              <a:off x="6236390" y="2592015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0" dirty="0" smtClean="0">
                  <a:solidFill>
                    <a:schemeClr val="tx1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到达</a:t>
              </a:r>
              <a:endParaRPr lang="en-US" altLang="zh-CN" sz="2800" b="0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zh-CN" altLang="en-US" sz="2800" b="0" dirty="0" smtClean="0">
                  <a:solidFill>
                    <a:schemeClr val="tx1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集合</a:t>
              </a:r>
              <a:endParaRPr lang="zh-CN" altLang="en-US" sz="2800" b="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18453" y="1799927"/>
              <a:ext cx="2345097" cy="2877497"/>
            </a:xfrm>
            <a:prstGeom prst="rect">
              <a:avLst/>
            </a:prstGeom>
          </p:spPr>
        </p:pic>
        <p:cxnSp>
          <p:nvCxnSpPr>
            <p:cNvPr id="8" name="直接箭头连接符 7"/>
            <p:cNvCxnSpPr/>
            <p:nvPr/>
          </p:nvCxnSpPr>
          <p:spPr>
            <a:xfrm>
              <a:off x="9937501" y="3690138"/>
              <a:ext cx="93487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9937501" y="2736031"/>
              <a:ext cx="902811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b="0" dirty="0" smtClean="0">
                  <a:solidFill>
                    <a:schemeClr val="tx1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组织</a:t>
              </a:r>
              <a:endParaRPr lang="en-US" altLang="zh-CN" sz="2800" b="0" dirty="0" smtClean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  <a:p>
              <a:r>
                <a:rPr lang="zh-CN" altLang="en-US" sz="2800" b="0" dirty="0" smtClean="0">
                  <a:solidFill>
                    <a:schemeClr val="tx1"/>
                  </a:solidFill>
                  <a:latin typeface="仿宋" panose="02010609060101010101" pitchFamily="49" charset="-122"/>
                  <a:ea typeface="仿宋" panose="02010609060101010101" pitchFamily="49" charset="-122"/>
                </a:rPr>
                <a:t>参观</a:t>
              </a:r>
              <a:endParaRPr lang="zh-CN" altLang="en-US" sz="2800" b="0" dirty="0">
                <a:solidFill>
                  <a:schemeClr val="tx1"/>
                </a:solidFill>
                <a:latin typeface="仿宋" panose="02010609060101010101" pitchFamily="49" charset="-122"/>
                <a:ea typeface="仿宋" panose="02010609060101010101" pitchFamily="49" charset="-122"/>
              </a:endParaRPr>
            </a:p>
          </p:txBody>
        </p:sp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1083226" y="5202122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6  55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608909" y="5191611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7  15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705253" y="526216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507851" y="523964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87825" y="1223863"/>
            <a:ext cx="10933334" cy="4285982"/>
            <a:chOff x="187825" y="1546393"/>
            <a:chExt cx="10933334" cy="4285982"/>
          </a:xfrm>
        </p:grpSpPr>
        <p:grpSp>
          <p:nvGrpSpPr>
            <p:cNvPr id="17" name="组合 16"/>
            <p:cNvGrpSpPr/>
            <p:nvPr/>
          </p:nvGrpSpPr>
          <p:grpSpPr>
            <a:xfrm>
              <a:off x="187825" y="1546393"/>
              <a:ext cx="10933334" cy="4029480"/>
              <a:chOff x="187825" y="1546393"/>
              <a:chExt cx="10933334" cy="4029480"/>
            </a:xfrm>
          </p:grpSpPr>
          <p:pic>
            <p:nvPicPr>
              <p:cNvPr id="13" name="图片 1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7825" y="1673279"/>
                <a:ext cx="2676190" cy="3180952"/>
              </a:xfrm>
              <a:prstGeom prst="rect">
                <a:avLst/>
              </a:prstGeom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3024733" y="2664023"/>
                <a:ext cx="11079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600" b="0" dirty="0" smtClean="0">
                    <a:solidFill>
                      <a:schemeClr val="tx1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rPr>
                  <a:t>午休</a:t>
                </a:r>
                <a:endParaRPr lang="zh-CN" altLang="en-US" sz="3600" b="0" dirty="0">
                  <a:solidFill>
                    <a:schemeClr val="tx1"/>
                  </a:solidFill>
                  <a:latin typeface="仿宋" panose="02010609060101010101" pitchFamily="49" charset="-122"/>
                  <a:ea typeface="仿宋" panose="02010609060101010101" pitchFamily="49" charset="-122"/>
                </a:endParaRPr>
              </a:p>
            </p:txBody>
          </p:sp>
          <p:cxnSp>
            <p:nvCxnSpPr>
              <p:cNvPr id="15" name="直接箭头连接符 14"/>
              <p:cNvCxnSpPr/>
              <p:nvPr/>
            </p:nvCxnSpPr>
            <p:spPr>
              <a:xfrm>
                <a:off x="3107251" y="3366735"/>
                <a:ext cx="934872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6" name="图片 1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302111" y="1546393"/>
                <a:ext cx="6819048" cy="3295238"/>
              </a:xfrm>
              <a:prstGeom prst="rect">
                <a:avLst/>
              </a:prstGeom>
            </p:spPr>
          </p:pic>
          <p:sp>
            <p:nvSpPr>
              <p:cNvPr id="25" name="文本框 24"/>
              <p:cNvSpPr txBox="1"/>
              <p:nvPr/>
            </p:nvSpPr>
            <p:spPr>
              <a:xfrm>
                <a:off x="8569349" y="4929542"/>
                <a:ext cx="11079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3600" b="0" dirty="0" smtClean="0">
                    <a:solidFill>
                      <a:schemeClr val="tx1"/>
                    </a:solidFill>
                    <a:latin typeface="仿宋" panose="02010609060101010101" pitchFamily="49" charset="-122"/>
                    <a:ea typeface="仿宋" panose="02010609060101010101" pitchFamily="49" charset="-122"/>
                  </a:rPr>
                  <a:t>返校</a:t>
                </a:r>
                <a:endParaRPr lang="zh-CN" altLang="en-US" sz="3600" b="0" dirty="0">
                  <a:solidFill>
                    <a:schemeClr val="tx1"/>
                  </a:solidFill>
                  <a:latin typeface="仿宋" panose="02010609060101010101" pitchFamily="49" charset="-122"/>
                  <a:ea typeface="仿宋" panose="02010609060101010101" pitchFamily="49" charset="-122"/>
                </a:endParaRPr>
              </a:p>
            </p:txBody>
          </p:sp>
        </p:grpSp>
        <p:cxnSp>
          <p:nvCxnSpPr>
            <p:cNvPr id="19" name="直接箭头连接符 18"/>
            <p:cNvCxnSpPr/>
            <p:nvPr/>
          </p:nvCxnSpPr>
          <p:spPr>
            <a:xfrm>
              <a:off x="9793485" y="4841631"/>
              <a:ext cx="0" cy="99074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96052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</TotalTime>
  <Words>203</Words>
  <Application>Microsoft Office PowerPoint</Application>
  <PresentationFormat>自定义</PresentationFormat>
  <Paragraphs>59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NEU-BZ-S92</vt:lpstr>
      <vt:lpstr>方正书宋_GBK</vt:lpstr>
      <vt:lpstr>仿宋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2024-09-10T03:25:37Z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