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1" r:id="rId3"/>
    <p:sldId id="732" r:id="rId4"/>
    <p:sldId id="736" r:id="rId5"/>
    <p:sldId id="733" r:id="rId6"/>
    <p:sldId id="734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591" autoAdjust="0"/>
  </p:normalViewPr>
  <p:slideViewPr>
    <p:cSldViewPr>
      <p:cViewPr varScale="1">
        <p:scale>
          <a:sx n="92" d="100"/>
          <a:sy n="92" d="100"/>
        </p:scale>
        <p:origin x="282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852355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16421" y="1655911"/>
            <a:ext cx="11017224" cy="43204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zh-CN" altLang="en-US" sz="11500" b="0" dirty="0" smtClean="0">
                <a:ln w="0"/>
                <a:gradFill>
                  <a:gsLst>
                    <a:gs pos="25000">
                      <a:srgbClr val="339966"/>
                    </a:gs>
                    <a:gs pos="0">
                      <a:srgbClr val="D60093"/>
                    </a:gs>
                    <a:gs pos="65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课堂</a:t>
            </a:r>
            <a:r>
              <a:rPr lang="zh-CN" altLang="en-US" sz="11500" b="0" dirty="0" smtClean="0">
                <a:ln w="0"/>
                <a:gradFill>
                  <a:gsLst>
                    <a:gs pos="30000">
                      <a:srgbClr val="339966"/>
                    </a:gs>
                    <a:gs pos="67000">
                      <a:srgbClr val="D60093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3000" endA="300" endPos="35500" dir="5400000" sy="-90000" algn="bl" rotWithShape="0"/>
                </a:effectLst>
                <a:latin typeface="华文琥珀" panose="02010800040101010101" pitchFamily="2" charset="-122"/>
                <a:ea typeface="华文琥珀" panose="02010800040101010101" pitchFamily="2" charset="-122"/>
              </a:rPr>
              <a:t>练习</a:t>
            </a:r>
            <a:endParaRPr lang="zh-CN" altLang="en-US" sz="11500" b="0" dirty="0">
              <a:ln w="0"/>
              <a:gradFill>
                <a:gsLst>
                  <a:gs pos="30000">
                    <a:srgbClr val="339966"/>
                  </a:gs>
                  <a:gs pos="67000">
                    <a:srgbClr val="D60093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3000" endA="300" endPos="35500" dir="5400000" sy="-90000" algn="bl" rotWithShape="0"/>
              </a:effectLst>
              <a:latin typeface="华文琥珀" panose="02010800040101010101" pitchFamily="2" charset="-122"/>
              <a:ea typeface="华文琥珀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-1.8049E-6 4.94855E-7 L -1.8049E-6 -0.0720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0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云形 2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云形 1"/>
          <p:cNvSpPr/>
          <p:nvPr userDrawn="1"/>
        </p:nvSpPr>
        <p:spPr>
          <a:xfrm>
            <a:off x="7561635" y="0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2376661" y="1295871"/>
            <a:ext cx="6984604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non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练习结束啦，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继续努力呀！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.xml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8" action="ppaction://hlinksldjump" highlightClick="1">
              <a:snd r:embed="rId9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9" r:id="rId2"/>
    <p:sldLayoutId id="2147483690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2.wav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720477" y="3672135"/>
            <a:ext cx="9937104" cy="151216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zh-CN" sz="4000" dirty="0" smtClean="0">
                <a:solidFill>
                  <a:srgbClr val="D60093"/>
                </a:solidFill>
              </a:rPr>
              <a:t>第</a:t>
            </a:r>
            <a:r>
              <a:rPr lang="en-US" altLang="zh-CN" sz="4000" dirty="0">
                <a:solidFill>
                  <a:srgbClr val="D60093"/>
                </a:solidFill>
              </a:rPr>
              <a:t>1</a:t>
            </a:r>
            <a:r>
              <a:rPr lang="zh-CN" altLang="zh-CN" sz="4000" dirty="0">
                <a:solidFill>
                  <a:srgbClr val="D60093"/>
                </a:solidFill>
              </a:rPr>
              <a:t>课时　不进位加</a:t>
            </a:r>
            <a:r>
              <a:rPr lang="en-US" altLang="zh-CN" sz="4000" dirty="0">
                <a:solidFill>
                  <a:srgbClr val="D60093"/>
                </a:solidFill>
              </a:rPr>
              <a:t>(</a:t>
            </a:r>
            <a:r>
              <a:rPr lang="zh-CN" altLang="zh-CN" sz="4000" dirty="0">
                <a:solidFill>
                  <a:srgbClr val="D60093"/>
                </a:solidFill>
              </a:rPr>
              <a:t>两位数加一位数</a:t>
            </a:r>
            <a:r>
              <a:rPr lang="en-US" altLang="zh-CN" sz="4000" dirty="0">
                <a:solidFill>
                  <a:srgbClr val="D60093"/>
                </a:solidFill>
              </a:rPr>
              <a:t>)</a:t>
            </a:r>
            <a:endParaRPr lang="zh-CN" altLang="zh-CN" sz="4000" dirty="0">
              <a:solidFill>
                <a:srgbClr val="D60093"/>
              </a:solidFill>
            </a:endParaRPr>
          </a:p>
        </p:txBody>
      </p:sp>
    </p:spTree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2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791815"/>
            <a:ext cx="1872208" cy="4824536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5" name="云形 4">
            <a:hlinkClick r:id="rId2" action="ppaction://hlinksldjump"/>
          </p:cNvPr>
          <p:cNvSpPr/>
          <p:nvPr/>
        </p:nvSpPr>
        <p:spPr>
          <a:xfrm>
            <a:off x="4608909" y="791815"/>
            <a:ext cx="3960440" cy="1512168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基础梳理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6" name="云形 5">
            <a:hlinkClick r:id="rId3" action="ppaction://hlinksldjump"/>
          </p:cNvPr>
          <p:cNvSpPr/>
          <p:nvPr/>
        </p:nvSpPr>
        <p:spPr>
          <a:xfrm>
            <a:off x="4608854" y="2520007"/>
            <a:ext cx="3960440" cy="1512168"/>
          </a:xfrm>
          <a:prstGeom prst="cloud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能力提升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7" name="云形 6">
            <a:hlinkClick r:id="rId4" action="ppaction://hlinksldjump"/>
          </p:cNvPr>
          <p:cNvSpPr/>
          <p:nvPr/>
        </p:nvSpPr>
        <p:spPr>
          <a:xfrm>
            <a:off x="4608854" y="4248199"/>
            <a:ext cx="3960440" cy="1512168"/>
          </a:xfrm>
          <a:prstGeom prst="cloud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40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智慧拓展</a:t>
            </a:r>
            <a:endParaRPr lang="zh-CN" altLang="en-US" sz="4000" dirty="0"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8" name="动作按钮: 自定义 7">
            <a:hlinkClick r:id="rId2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8456" y="785396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动作按钮: 自定义 8">
            <a:hlinkClick r:id="rId3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607232" y="2489614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动作按钮: 自定义 9">
            <a:hlinkClick r:id="rId4" action="ppaction://hlinksldjump" highlightClick="1">
              <a:snd r:embed="rId5" name="chimes.wav"/>
            </a:hlinkClick>
          </p:cNvPr>
          <p:cNvSpPr/>
          <p:nvPr/>
        </p:nvSpPr>
        <p:spPr>
          <a:xfrm>
            <a:off x="4579234" y="4229699"/>
            <a:ext cx="3960838" cy="15839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80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1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361950" y="730317"/>
            <a:ext cx="11015711" cy="5328592"/>
            <a:chOff x="361950" y="638353"/>
            <a:chExt cx="11015711" cy="5328592"/>
          </a:xfrm>
        </p:grpSpPr>
        <p:sp>
          <p:nvSpPr>
            <p:cNvPr id="2" name="矩形 1"/>
            <p:cNvSpPr>
              <a:spLocks noChangeAspect="1"/>
            </p:cNvSpPr>
            <p:nvPr/>
          </p:nvSpPr>
          <p:spPr>
            <a:xfrm>
              <a:off x="361950" y="638353"/>
              <a:ext cx="5447325" cy="6267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一、我会摆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我会算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我会填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3" name="W29.eps" descr="id:214748951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74951" y="1367879"/>
              <a:ext cx="5818133" cy="2284046"/>
            </a:xfrm>
            <a:prstGeom prst="rect">
              <a:avLst/>
            </a:prstGeom>
          </p:spPr>
        </p:pic>
        <p:pic>
          <p:nvPicPr>
            <p:cNvPr id="4" name="W28.eps" descr="id:2147489519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61950" y="3771952"/>
              <a:ext cx="6025923" cy="2194993"/>
            </a:xfrm>
            <a:prstGeom prst="rect">
              <a:avLst/>
            </a:prstGeom>
          </p:spPr>
        </p:pic>
        <p:sp>
          <p:nvSpPr>
            <p:cNvPr id="5" name="矩形 4"/>
            <p:cNvSpPr>
              <a:spLocks noChangeAspect="1"/>
            </p:cNvSpPr>
            <p:nvPr/>
          </p:nvSpPr>
          <p:spPr>
            <a:xfrm>
              <a:off x="6481117" y="4178184"/>
              <a:ext cx="4896544" cy="12741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先算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4+(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),</a:t>
              </a:r>
            </a:p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再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算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)+(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)=(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。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矩形 7"/>
          <p:cNvSpPr>
            <a:spLocks noChangeAspect="1"/>
          </p:cNvSpPr>
          <p:nvPr/>
        </p:nvSpPr>
        <p:spPr>
          <a:xfrm>
            <a:off x="4752925" y="1837308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3    0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341219" y="2326146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752924" y="2947347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3    4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5512495" y="407400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896942" y="4825739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2    3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4896941" y="5380542"/>
            <a:ext cx="1005403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2    7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8251507" y="4275534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3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9505453" y="427014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730718" y="4861308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8980319" y="4853379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20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10225533" y="4838977"/>
            <a:ext cx="595035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27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>
            <a:spLocks noChangeAspect="1"/>
          </p:cNvSpPr>
          <p:nvPr/>
        </p:nvSpPr>
        <p:spPr>
          <a:xfrm>
            <a:off x="361950" y="81283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二、数学医院。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正确的在括号里面画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Arial Unicode MS" panose="020B0604020202020204" pitchFamily="34" charset="-122"/>
                <a:cs typeface="Times New Roman" panose="02020603050405020304" pitchFamily="18" charset="0"/>
              </a:rPr>
              <a:t>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错误的画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“×”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并改正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8" name="W30.eps" descr="id:2147489526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648469" y="2045452"/>
            <a:ext cx="3672408" cy="3874652"/>
          </a:xfrm>
          <a:prstGeom prst="rect">
            <a:avLst/>
          </a:prstGeom>
        </p:spPr>
      </p:pic>
      <p:pic>
        <p:nvPicPr>
          <p:cNvPr id="9" name="W31.eps" descr="id:214748953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905053" y="2045452"/>
            <a:ext cx="3672408" cy="3908359"/>
          </a:xfrm>
          <a:prstGeom prst="rect">
            <a:avLst/>
          </a:prstGeom>
        </p:spPr>
      </p:pic>
      <p:sp>
        <p:nvSpPr>
          <p:cNvPr id="10" name="矩形 9"/>
          <p:cNvSpPr>
            <a:spLocks noChangeAspect="1"/>
          </p:cNvSpPr>
          <p:nvPr/>
        </p:nvSpPr>
        <p:spPr>
          <a:xfrm>
            <a:off x="1780023" y="528105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888829" y="3156774"/>
            <a:ext cx="1390476" cy="1685714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7144619" y="5400327"/>
            <a:ext cx="59663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5"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9001397" y="3261536"/>
            <a:ext cx="1428571" cy="1580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3757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>
            <a:spLocks noChangeAspect="1"/>
          </p:cNvSpPr>
          <p:nvPr/>
        </p:nvSpPr>
        <p:spPr>
          <a:xfrm>
            <a:off x="361950" y="1110197"/>
            <a:ext cx="400622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看图列式计算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pic>
        <p:nvPicPr>
          <p:cNvPr id="19" name="W32.eps" descr="id:214748954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2160637" y="1806384"/>
            <a:ext cx="6336704" cy="2873863"/>
          </a:xfrm>
          <a:prstGeom prst="rect">
            <a:avLst/>
          </a:prstGeom>
        </p:spPr>
      </p:pic>
      <p:sp>
        <p:nvSpPr>
          <p:cNvPr id="20" name="矩形 19"/>
          <p:cNvSpPr>
            <a:spLocks noChangeAspect="1"/>
          </p:cNvSpPr>
          <p:nvPr/>
        </p:nvSpPr>
        <p:spPr>
          <a:xfrm>
            <a:off x="7633245" y="2458509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5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7201197" y="3235428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6  4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7199160" y="3989367"/>
            <a:ext cx="800219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6  9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1950" y="971639"/>
            <a:ext cx="10807700" cy="4308563"/>
            <a:chOff x="361950" y="971639"/>
            <a:chExt cx="10807700" cy="4308563"/>
          </a:xfrm>
        </p:grpSpPr>
        <p:grpSp>
          <p:nvGrpSpPr>
            <p:cNvPr id="7" name="组合 6"/>
            <p:cNvGrpSpPr/>
            <p:nvPr/>
          </p:nvGrpSpPr>
          <p:grpSpPr>
            <a:xfrm>
              <a:off x="361950" y="1017725"/>
              <a:ext cx="10807700" cy="4262477"/>
              <a:chOff x="361950" y="1449773"/>
              <a:chExt cx="10807700" cy="4262477"/>
            </a:xfrm>
          </p:grpSpPr>
          <p:sp>
            <p:nvSpPr>
              <p:cNvPr id="3" name="矩形 2"/>
              <p:cNvSpPr>
                <a:spLocks noChangeAspect="1"/>
              </p:cNvSpPr>
              <p:nvPr/>
            </p:nvSpPr>
            <p:spPr>
              <a:xfrm>
                <a:off x="361950" y="1449773"/>
                <a:ext cx="10807700" cy="683264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lnSpc>
                    <a:spcPct val="120000"/>
                  </a:lnSpc>
                  <a:spcAft>
                    <a:spcPts val="0"/>
                  </a:spcAft>
                  <a:tabLst>
                    <a:tab pos="1188085" algn="l"/>
                    <a:tab pos="2163445" algn="l"/>
                    <a:tab pos="3142615" algn="l"/>
                    <a:tab pos="4190365" algn="l"/>
                  </a:tabLst>
                </a:pPr>
                <a:r>
                  <a:rPr lang="zh-CN" altLang="en-US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四</a:t>
                </a:r>
                <a:r>
                  <a:rPr lang="zh-CN" altLang="zh-CN" dirty="0" smtClean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、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猜猜每朵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  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里藏的数是几</a:t>
                </a:r>
                <a:r>
                  <a:rPr lang="en-US" altLang="zh-CN" dirty="0">
                    <a:solidFill>
                      <a:srgbClr val="000000"/>
                    </a:solidFill>
                    <a:ea typeface="宋体" panose="02010600030101010101" pitchFamily="2" charset="-122"/>
                    <a:cs typeface="Times New Roman" panose="02020603050405020304" pitchFamily="18" charset="0"/>
                  </a:rPr>
                  <a:t>,</a:t>
                </a:r>
                <a:r>
                  <a:rPr lang="zh-CN" altLang="zh-CN" dirty="0">
                    <a:solidFill>
                      <a:srgbClr val="000000"/>
                    </a:solidFill>
                    <a:latin typeface="Arial" panose="020B0604020202020204" pitchFamily="34" charset="0"/>
                    <a:cs typeface="Times New Roman" panose="02020603050405020304" pitchFamily="18" charset="0"/>
                  </a:rPr>
                  <a:t>填一填。</a:t>
                </a:r>
                <a:endParaRPr lang="zh-CN" altLang="zh-CN" dirty="0">
                  <a:solidFill>
                    <a:srgbClr val="000000"/>
                  </a:solidFill>
                  <a:effectLst/>
                  <a:latin typeface="NEU-BZ-S92"/>
                  <a:ea typeface="方正书宋_GBK" panose="03000509000000000000" pitchFamily="65" charset="-122"/>
                  <a:cs typeface="Times New Roman" panose="02020603050405020304" pitchFamily="18" charset="0"/>
                </a:endParaRPr>
              </a:p>
            </p:txBody>
          </p:sp>
          <p:pic>
            <p:nvPicPr>
              <p:cNvPr id="6" name="20WRG57.eps" descr="id:2147489568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12565" y="2303983"/>
                <a:ext cx="7776864" cy="3408267"/>
              </a:xfrm>
              <a:prstGeom prst="rect">
                <a:avLst/>
              </a:prstGeom>
            </p:spPr>
          </p:pic>
        </p:grpSp>
        <p:pic>
          <p:nvPicPr>
            <p:cNvPr id="11" name="W33J.eps" descr="id:214749304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065211" y="971639"/>
              <a:ext cx="812854" cy="718882"/>
            </a:xfrm>
            <a:prstGeom prst="rect">
              <a:avLst/>
            </a:prstGeom>
          </p:spPr>
        </p:pic>
      </p:grpSp>
      <p:sp>
        <p:nvSpPr>
          <p:cNvPr id="12" name="矩形 11"/>
          <p:cNvSpPr>
            <a:spLocks noChangeAspect="1"/>
          </p:cNvSpPr>
          <p:nvPr/>
        </p:nvSpPr>
        <p:spPr>
          <a:xfrm>
            <a:off x="3775408" y="196496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569349" y="3096071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4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427731" y="4443203"/>
            <a:ext cx="389850" cy="6317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1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0249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2" id="{73BAEC52-59F7-4328-AB73-0F916ADBF193}" vid="{58DBEABC-D800-4B69-8CEC-6F66A7DFD12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266</TotalTime>
  <Words>99</Words>
  <Application>Microsoft Office PowerPoint</Application>
  <PresentationFormat>自定义</PresentationFormat>
  <Paragraphs>34</Paragraphs>
  <Slides>7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9" baseType="lpstr">
      <vt:lpstr>Arial Unicode MS</vt:lpstr>
      <vt:lpstr>NEU-BZ-S92</vt:lpstr>
      <vt:lpstr>方正书宋_GBK</vt:lpstr>
      <vt:lpstr>黑体</vt:lpstr>
      <vt:lpstr>华文琥珀</vt:lpstr>
      <vt:lpstr>华文新魏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43</cp:revision>
  <dcterms:created xsi:type="dcterms:W3CDTF">2020-07-20T09:37:23Z</dcterms:created>
  <dcterms:modified xsi:type="dcterms:W3CDTF">2024-09-10T02:20:25Z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