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0"/>
  </p:notesMasterIdLst>
  <p:sldIdLst>
    <p:sldId id="256" r:id="rId2"/>
    <p:sldId id="731" r:id="rId3"/>
    <p:sldId id="732" r:id="rId4"/>
    <p:sldId id="736" r:id="rId5"/>
    <p:sldId id="737" r:id="rId6"/>
    <p:sldId id="733" r:id="rId7"/>
    <p:sldId id="734" r:id="rId8"/>
    <p:sldId id="735" r:id="rId9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59">
          <p15:clr>
            <a:srgbClr val="A4A3A4"/>
          </p15:clr>
        </p15:guide>
        <p15:guide id="2" pos="362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0093"/>
    <a:srgbClr val="339966"/>
    <a:srgbClr val="E3261E"/>
    <a:srgbClr val="B53D5A"/>
    <a:srgbClr val="5F5F5F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4" autoAdjust="0"/>
    <p:restoredTop sz="94591" autoAdjust="0"/>
  </p:normalViewPr>
  <p:slideViewPr>
    <p:cSldViewPr>
      <p:cViewPr varScale="1">
        <p:scale>
          <a:sx n="92" d="100"/>
          <a:sy n="92" d="100"/>
        </p:scale>
        <p:origin x="282" y="66"/>
      </p:cViewPr>
      <p:guideLst>
        <p:guide orient="horz" pos="2059"/>
        <p:guide pos="362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3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4978323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8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16421" y="1655911"/>
            <a:ext cx="11017224" cy="432048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wrap="none" lIns="91440" tIns="45720" rIns="91440" bIns="45720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zh-CN" altLang="en-US" sz="11500" b="0" dirty="0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课堂</a:t>
            </a:r>
            <a:r>
              <a:rPr lang="zh-CN" altLang="en-US" sz="11500" b="0" dirty="0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练习</a:t>
            </a:r>
            <a:endParaRPr lang="zh-CN" altLang="en-US" sz="11500" b="0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9368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1635" y="0"/>
            <a:ext cx="3960440" cy="1512168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524695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-1.8049E-6 4.94855E-7 L -1.8049E-6 -0.07202 " pathEditMode="relative" rAng="0" ptsTypes="AA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01"/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1635" y="0"/>
            <a:ext cx="3960440" cy="1512168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云形 1"/>
          <p:cNvSpPr/>
          <p:nvPr userDrawn="1"/>
        </p:nvSpPr>
        <p:spPr>
          <a:xfrm>
            <a:off x="7561635" y="0"/>
            <a:ext cx="3960440" cy="1512168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 userDrawn="1"/>
        </p:nvSpPr>
        <p:spPr>
          <a:xfrm>
            <a:off x="2376661" y="1295871"/>
            <a:ext cx="6984604" cy="2800767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none" rtlCol="0">
            <a:spAutoFit/>
          </a:bodyPr>
          <a:lstStyle/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练习结束啦，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继续努力呀！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" Target="../slides/slide2.xml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audio" Target="../media/audio1.wav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  <p:sp>
        <p:nvSpPr>
          <p:cNvPr id="2" name="动作按钮: 第一张 1">
            <a:hlinkClick r:id="rId8" action="ppaction://hlinksldjump" highlightClick="1">
              <a:snd r:embed="rId9" name="camera.wav"/>
            </a:hlinkClick>
          </p:cNvPr>
          <p:cNvSpPr/>
          <p:nvPr userDrawn="1"/>
        </p:nvSpPr>
        <p:spPr>
          <a:xfrm>
            <a:off x="10596459" y="5560029"/>
            <a:ext cx="864096" cy="898646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89" r:id="rId2"/>
    <p:sldLayoutId id="2147483690" r:id="rId3"/>
    <p:sldLayoutId id="2147483691" r:id="rId4"/>
    <p:sldLayoutId id="2147483692" r:id="rId5"/>
    <p:sldLayoutId id="2147483694" r:id="rId6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5" Type="http://schemas.openxmlformats.org/officeDocument/2006/relationships/audio" Target="../media/audio2.wav"/><Relationship Id="rId4" Type="http://schemas.openxmlformats.org/officeDocument/2006/relationships/slide" Target="slide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720477" y="3384103"/>
            <a:ext cx="9937104" cy="151216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sz="4000" dirty="0">
                <a:solidFill>
                  <a:srgbClr val="D60093"/>
                </a:solidFill>
              </a:rPr>
              <a:t>1</a:t>
            </a:r>
            <a:r>
              <a:rPr lang="zh-CN" altLang="zh-CN" sz="4000" dirty="0">
                <a:solidFill>
                  <a:srgbClr val="D60093"/>
                </a:solidFill>
              </a:rPr>
              <a:t>　长度单位</a:t>
            </a:r>
          </a:p>
          <a:p>
            <a:pPr algn="ctr"/>
            <a:r>
              <a:rPr lang="zh-CN" altLang="zh-CN" sz="4000" dirty="0">
                <a:solidFill>
                  <a:srgbClr val="D60093"/>
                </a:solidFill>
              </a:rPr>
              <a:t>第</a:t>
            </a:r>
            <a:r>
              <a:rPr lang="en-US" altLang="zh-CN" sz="4000" dirty="0">
                <a:solidFill>
                  <a:srgbClr val="D60093"/>
                </a:solidFill>
              </a:rPr>
              <a:t>4</a:t>
            </a:r>
            <a:r>
              <a:rPr lang="zh-CN" altLang="zh-CN" sz="4000" dirty="0">
                <a:solidFill>
                  <a:srgbClr val="D60093"/>
                </a:solidFill>
              </a:rPr>
              <a:t>课时　选择合适的长度单位</a:t>
            </a:r>
          </a:p>
        </p:txBody>
      </p:sp>
    </p:spTree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竖卷形 2"/>
          <p:cNvSpPr/>
          <p:nvPr/>
        </p:nvSpPr>
        <p:spPr>
          <a:xfrm>
            <a:off x="504453" y="791815"/>
            <a:ext cx="1872208" cy="4824536"/>
          </a:xfrm>
          <a:prstGeom prst="vertic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导</a:t>
            </a:r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航</a:t>
            </a:r>
            <a:endParaRPr lang="zh-CN" altLang="en-US" sz="5400" dirty="0">
              <a:latin typeface="+mj-ea"/>
              <a:ea typeface="+mj-ea"/>
            </a:endParaRPr>
          </a:p>
        </p:txBody>
      </p:sp>
      <p:sp>
        <p:nvSpPr>
          <p:cNvPr id="5" name="云形 4">
            <a:hlinkClick r:id="rId2" action="ppaction://hlinksldjump"/>
          </p:cNvPr>
          <p:cNvSpPr/>
          <p:nvPr/>
        </p:nvSpPr>
        <p:spPr>
          <a:xfrm>
            <a:off x="4608909" y="791815"/>
            <a:ext cx="3960440" cy="1512168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6" name="云形 5">
            <a:hlinkClick r:id="rId3" action="ppaction://hlinksldjump"/>
          </p:cNvPr>
          <p:cNvSpPr/>
          <p:nvPr/>
        </p:nvSpPr>
        <p:spPr>
          <a:xfrm>
            <a:off x="4608854" y="2520007"/>
            <a:ext cx="3960440" cy="1512168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7" name="云形 6">
            <a:hlinkClick r:id="rId4" action="ppaction://hlinksldjump"/>
          </p:cNvPr>
          <p:cNvSpPr/>
          <p:nvPr/>
        </p:nvSpPr>
        <p:spPr>
          <a:xfrm>
            <a:off x="4608854" y="4248199"/>
            <a:ext cx="3960440" cy="1512168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8" name="动作按钮: 自定义 7">
            <a:hlinkClick r:id="rId2" action="ppaction://hlinksldjump" highlightClick="1">
              <a:snd r:embed="rId5" name="chimes.wav"/>
            </a:hlinkClick>
          </p:cNvPr>
          <p:cNvSpPr/>
          <p:nvPr/>
        </p:nvSpPr>
        <p:spPr>
          <a:xfrm>
            <a:off x="4608456" y="785396"/>
            <a:ext cx="3960838" cy="1583903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动作按钮: 自定义 8">
            <a:hlinkClick r:id="rId3" action="ppaction://hlinksldjump" highlightClick="1">
              <a:snd r:embed="rId5" name="chimes.wav"/>
            </a:hlinkClick>
          </p:cNvPr>
          <p:cNvSpPr/>
          <p:nvPr/>
        </p:nvSpPr>
        <p:spPr>
          <a:xfrm>
            <a:off x="4607232" y="2489614"/>
            <a:ext cx="3960838" cy="1583903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动作按钮: 自定义 9">
            <a:hlinkClick r:id="rId4" action="ppaction://hlinksldjump" highlightClick="1">
              <a:snd r:embed="rId5" name="chimes.wav"/>
            </a:hlinkClick>
          </p:cNvPr>
          <p:cNvSpPr/>
          <p:nvPr/>
        </p:nvSpPr>
        <p:spPr>
          <a:xfrm>
            <a:off x="4579234" y="4229699"/>
            <a:ext cx="3960838" cy="1583903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 tmFilter="0,0; .5, 1; 1, 1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800"/>
                            </p:stCondLst>
                            <p:childTnLst>
                              <p:par>
                                <p:cTn id="1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 tmFilter="0,0; .5, 1; 1, 1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100"/>
                            </p:stCondLst>
                            <p:childTnLst>
                              <p:par>
                                <p:cTn id="2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 tmFilter="0,0; .5, 1; 1, 1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6" grpId="0" animBg="1"/>
      <p:bldP spid="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749775"/>
            <a:ext cx="5432898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一、椰树高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米还是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厘米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3" name="19Z16.eps" descr="id:2147489440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2232645" y="1438325"/>
            <a:ext cx="6192688" cy="4376556"/>
          </a:xfrm>
          <a:prstGeom prst="rect">
            <a:avLst/>
          </a:prstGeom>
        </p:spPr>
      </p:pic>
      <p:sp>
        <p:nvSpPr>
          <p:cNvPr id="4" name="矩形 3"/>
          <p:cNvSpPr>
            <a:spLocks noChangeAspect="1"/>
          </p:cNvSpPr>
          <p:nvPr/>
        </p:nvSpPr>
        <p:spPr>
          <a:xfrm>
            <a:off x="2808709" y="2447999"/>
            <a:ext cx="596638" cy="65864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米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86245122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504453" y="2087959"/>
            <a:ext cx="10795237" cy="2829674"/>
            <a:chOff x="504453" y="2087959"/>
            <a:chExt cx="10795237" cy="2829674"/>
          </a:xfrm>
        </p:grpSpPr>
        <p:pic>
          <p:nvPicPr>
            <p:cNvPr id="5" name="图片 4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04453" y="2087959"/>
              <a:ext cx="7486847" cy="2829674"/>
            </a:xfrm>
            <a:prstGeom prst="rect">
              <a:avLst/>
            </a:prstGeom>
          </p:spPr>
        </p:pic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777261" y="2468562"/>
              <a:ext cx="3522429" cy="2449071"/>
            </a:xfrm>
            <a:prstGeom prst="rect">
              <a:avLst/>
            </a:prstGeom>
          </p:spPr>
        </p:pic>
      </p:grpSp>
      <p:sp>
        <p:nvSpPr>
          <p:cNvPr id="4" name="矩形 3"/>
          <p:cNvSpPr>
            <a:spLocks noChangeAspect="1"/>
          </p:cNvSpPr>
          <p:nvPr/>
        </p:nvSpPr>
        <p:spPr>
          <a:xfrm>
            <a:off x="361950" y="1079847"/>
            <a:ext cx="10807700" cy="62671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二、在括号里面填上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米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或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厘米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。</a:t>
            </a:r>
            <a:r>
              <a:rPr lang="en-US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12" name="矩形 11"/>
          <p:cNvSpPr>
            <a:spLocks noChangeAspect="1"/>
          </p:cNvSpPr>
          <p:nvPr/>
        </p:nvSpPr>
        <p:spPr>
          <a:xfrm>
            <a:off x="2060142" y="4176191"/>
            <a:ext cx="1008609" cy="65864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厘米</a:t>
            </a:r>
            <a:endParaRPr lang="zh-CN" altLang="en-US" dirty="0"/>
          </a:p>
        </p:txBody>
      </p:sp>
      <p:sp>
        <p:nvSpPr>
          <p:cNvPr id="14" name="矩形 13"/>
          <p:cNvSpPr>
            <a:spLocks noChangeAspect="1"/>
          </p:cNvSpPr>
          <p:nvPr/>
        </p:nvSpPr>
        <p:spPr>
          <a:xfrm>
            <a:off x="6625133" y="4176191"/>
            <a:ext cx="1008609" cy="65864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厘米</a:t>
            </a:r>
            <a:endParaRPr lang="zh-CN" altLang="en-US" dirty="0"/>
          </a:p>
        </p:txBody>
      </p:sp>
      <p:sp>
        <p:nvSpPr>
          <p:cNvPr id="15" name="矩形 14"/>
          <p:cNvSpPr>
            <a:spLocks noChangeAspect="1"/>
          </p:cNvSpPr>
          <p:nvPr/>
        </p:nvSpPr>
        <p:spPr>
          <a:xfrm>
            <a:off x="9721477" y="4176191"/>
            <a:ext cx="1008609" cy="65864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厘米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87979942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4" grpId="0"/>
      <p:bldP spid="1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83428" y="1493554"/>
            <a:ext cx="11015587" cy="3604288"/>
            <a:chOff x="383428" y="1493554"/>
            <a:chExt cx="11015587" cy="3604288"/>
          </a:xfrm>
        </p:grpSpPr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83428" y="1493554"/>
              <a:ext cx="3266386" cy="3604288"/>
            </a:xfrm>
            <a:prstGeom prst="rect">
              <a:avLst/>
            </a:prstGeom>
          </p:spPr>
        </p:pic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744813" y="1707495"/>
              <a:ext cx="7654202" cy="3360041"/>
            </a:xfrm>
            <a:prstGeom prst="rect">
              <a:avLst/>
            </a:prstGeom>
          </p:spPr>
        </p:pic>
      </p:grpSp>
      <p:sp>
        <p:nvSpPr>
          <p:cNvPr id="12" name="矩形 11"/>
          <p:cNvSpPr>
            <a:spLocks noChangeAspect="1"/>
          </p:cNvSpPr>
          <p:nvPr/>
        </p:nvSpPr>
        <p:spPr>
          <a:xfrm>
            <a:off x="2367772" y="3858840"/>
            <a:ext cx="596638" cy="65864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米</a:t>
            </a:r>
            <a:endParaRPr lang="zh-CN" altLang="en-US" dirty="0"/>
          </a:p>
        </p:txBody>
      </p:sp>
      <p:sp>
        <p:nvSpPr>
          <p:cNvPr id="13" name="矩形 12"/>
          <p:cNvSpPr>
            <a:spLocks noChangeAspect="1"/>
          </p:cNvSpPr>
          <p:nvPr/>
        </p:nvSpPr>
        <p:spPr>
          <a:xfrm>
            <a:off x="1178063" y="4408894"/>
            <a:ext cx="1008609" cy="65864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厘米</a:t>
            </a:r>
            <a:endParaRPr lang="zh-CN" altLang="en-US" dirty="0"/>
          </a:p>
        </p:txBody>
      </p:sp>
      <p:sp>
        <p:nvSpPr>
          <p:cNvPr id="14" name="矩形 13"/>
          <p:cNvSpPr>
            <a:spLocks noChangeAspect="1"/>
          </p:cNvSpPr>
          <p:nvPr/>
        </p:nvSpPr>
        <p:spPr>
          <a:xfrm>
            <a:off x="6121077" y="4320207"/>
            <a:ext cx="1008609" cy="65864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厘米</a:t>
            </a:r>
            <a:endParaRPr lang="zh-CN" altLang="en-US" dirty="0"/>
          </a:p>
        </p:txBody>
      </p:sp>
      <p:sp>
        <p:nvSpPr>
          <p:cNvPr id="15" name="矩形 14"/>
          <p:cNvSpPr>
            <a:spLocks noChangeAspect="1"/>
          </p:cNvSpPr>
          <p:nvPr/>
        </p:nvSpPr>
        <p:spPr>
          <a:xfrm>
            <a:off x="10009509" y="4320207"/>
            <a:ext cx="1008609" cy="65864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厘米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22778116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  <p:bldP spid="1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>
            <a:spLocks noChangeAspect="1"/>
          </p:cNvSpPr>
          <p:nvPr/>
        </p:nvSpPr>
        <p:spPr>
          <a:xfrm>
            <a:off x="361950" y="925321"/>
            <a:ext cx="10807700" cy="127419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en-US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三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、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这张桌子大约有多高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谁猜得对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在正确答案旁边的</a:t>
            </a:r>
            <a:r>
              <a:rPr lang="en-US" altLang="zh-CN" dirty="0">
                <a:solidFill>
                  <a:srgbClr val="000000"/>
                </a:solidFill>
                <a:latin typeface="Cambria Math" panose="02040503050406030204" pitchFamily="18" charset="0"/>
                <a:ea typeface="NEU-BZ-S92"/>
                <a:cs typeface="Times New Roman" panose="02020603050405020304" pitchFamily="18" charset="0"/>
              </a:rPr>
              <a:t>□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里画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Arial Unicode MS" panose="020B0604020202020204" pitchFamily="34" charset="-122"/>
                <a:cs typeface="Times New Roman" panose="02020603050405020304" pitchFamily="18" charset="0"/>
              </a:rPr>
              <a:t>√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5" name="23LK68G.eps" descr="id:2147488472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1800597" y="2267170"/>
            <a:ext cx="7704856" cy="3194655"/>
          </a:xfrm>
          <a:prstGeom prst="rect">
            <a:avLst/>
          </a:prstGeom>
        </p:spPr>
      </p:pic>
      <p:sp>
        <p:nvSpPr>
          <p:cNvPr id="6" name="矩形 5"/>
          <p:cNvSpPr>
            <a:spLocks noChangeAspect="1"/>
          </p:cNvSpPr>
          <p:nvPr/>
        </p:nvSpPr>
        <p:spPr>
          <a:xfrm>
            <a:off x="2232645" y="2416213"/>
            <a:ext cx="453970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effectLst/>
                <a:latin typeface="Cambria Math" panose="02040503050406030204" pitchFamily="18" charset="0"/>
                <a:ea typeface="NEU-BZ-S92"/>
                <a:cs typeface="Times New Roman" panose="02020603050405020304" pitchFamily="18" charset="0"/>
              </a:rPr>
              <a:t>√</a:t>
            </a:r>
            <a:endParaRPr lang="zh-CN" altLang="en-US" sz="3200" b="1" dirty="0"/>
          </a:p>
        </p:txBody>
      </p:sp>
    </p:spTree>
    <p:extLst>
      <p:ext uri="{BB962C8B-B14F-4D97-AF65-F5344CB8AC3E}">
        <p14:creationId xmlns:p14="http://schemas.microsoft.com/office/powerpoint/2010/main" val="206945315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151855"/>
            <a:ext cx="10807700" cy="127419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en-US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四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、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绕树干一圈有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40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厘米长。一根绳子绕树干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圈</a:t>
            </a:r>
            <a:r>
              <a:rPr lang="zh-CN" altLang="zh-CN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还</a:t>
            </a:r>
            <a:r>
              <a:rPr lang="zh-CN" altLang="zh-CN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多</a:t>
            </a:r>
            <a:r>
              <a:rPr lang="zh-CN" altLang="en-US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出</a:t>
            </a: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厘米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这根绳子有多长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3" name="20WRG56.eps" descr="id:2147489482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816821" y="2159967"/>
            <a:ext cx="3096344" cy="2952083"/>
          </a:xfrm>
          <a:prstGeom prst="rect">
            <a:avLst/>
          </a:prstGeom>
        </p:spPr>
      </p:pic>
      <p:sp>
        <p:nvSpPr>
          <p:cNvPr id="4" name="矩形 3"/>
          <p:cNvSpPr>
            <a:spLocks noChangeAspect="1"/>
          </p:cNvSpPr>
          <p:nvPr/>
        </p:nvSpPr>
        <p:spPr>
          <a:xfrm>
            <a:off x="361950" y="5173733"/>
            <a:ext cx="10807700" cy="65864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40+40+10=90(</a:t>
            </a: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厘米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),</a:t>
            </a: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这根绳子有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90</a:t>
            </a: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厘米长。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7502497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3BAEC52-59F7-4328-AB73-0F916ADBF193}" vid="{58DBEABC-D800-4B69-8CEC-6F66A7DFD12F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268</TotalTime>
  <Words>115</Words>
  <Application>Microsoft Office PowerPoint</Application>
  <PresentationFormat>自定义</PresentationFormat>
  <Paragraphs>24</Paragraphs>
  <Slides>8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22" baseType="lpstr">
      <vt:lpstr>Arial Unicode MS</vt:lpstr>
      <vt:lpstr>NEU-BZ-S92</vt:lpstr>
      <vt:lpstr>方正启体简体</vt:lpstr>
      <vt:lpstr>方正书宋_GBK</vt:lpstr>
      <vt:lpstr>黑体</vt:lpstr>
      <vt:lpstr>华文琥珀</vt:lpstr>
      <vt:lpstr>华文新魏</vt:lpstr>
      <vt:lpstr>隶书</vt:lpstr>
      <vt:lpstr>宋体</vt:lpstr>
      <vt:lpstr>Arial</vt:lpstr>
      <vt:lpstr>Calibri</vt:lpstr>
      <vt:lpstr>Cambria Math</vt:lpstr>
      <vt:lpstr>Times New Roman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123</cp:lastModifiedBy>
  <cp:revision>43</cp:revision>
  <dcterms:created xsi:type="dcterms:W3CDTF">2020-07-20T09:37:23Z</dcterms:created>
  <dcterms:modified xsi:type="dcterms:W3CDTF">2024-09-10T02:17:41Z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