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731" r:id="rId3"/>
    <p:sldId id="732" r:id="rId4"/>
    <p:sldId id="736" r:id="rId5"/>
    <p:sldId id="737" r:id="rId6"/>
    <p:sldId id="738" r:id="rId7"/>
    <p:sldId id="739" r:id="rId8"/>
    <p:sldId id="733" r:id="rId9"/>
    <p:sldId id="741" r:id="rId10"/>
    <p:sldId id="742" r:id="rId11"/>
    <p:sldId id="746" r:id="rId12"/>
    <p:sldId id="743" r:id="rId13"/>
    <p:sldId id="744" r:id="rId14"/>
    <p:sldId id="734" r:id="rId15"/>
    <p:sldId id="735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1</a:t>
            </a:r>
            <a:r>
              <a:rPr lang="zh-CN" altLang="zh-CN" sz="4000" dirty="0">
                <a:solidFill>
                  <a:srgbClr val="D60093"/>
                </a:solidFill>
              </a:rPr>
              <a:t>课时　</a:t>
            </a:r>
            <a:r>
              <a:rPr lang="en-US" altLang="zh-CN" sz="4000" dirty="0">
                <a:solidFill>
                  <a:srgbClr val="D60093"/>
                </a:solidFill>
              </a:rPr>
              <a:t>7</a:t>
            </a:r>
            <a:r>
              <a:rPr lang="zh-CN" altLang="zh-CN" sz="4000" dirty="0">
                <a:solidFill>
                  <a:srgbClr val="D60093"/>
                </a:solidFill>
              </a:rPr>
              <a:t>的乘法口诀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73286"/>
            <a:ext cx="49244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.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4445694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一共跑了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算式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376661" y="445567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232645" y="5046605"/>
            <a:ext cx="380264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楷体" panose="02010609060101010101" pitchFamily="49" charset="-122"/>
              </a:rPr>
              <a:t>3</a:t>
            </a:r>
            <a:r>
              <a:rPr lang="en-US" altLang="zh-CN" dirty="0">
                <a:ea typeface="宋体" panose="02010600030101010101" pitchFamily="2" charset="-122"/>
              </a:rPr>
              <a:t>×</a:t>
            </a:r>
            <a:r>
              <a:rPr lang="en-US" altLang="zh-CN" dirty="0">
                <a:ea typeface="楷体" panose="02010609060101010101" pitchFamily="49" charset="-122"/>
              </a:rPr>
              <a:t>7=21(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ea typeface="楷体" panose="02010609060101010101" pitchFamily="49" charset="-122"/>
              </a:rPr>
              <a:t>7</a:t>
            </a:r>
            <a:r>
              <a:rPr lang="en-US" altLang="zh-CN" dirty="0">
                <a:ea typeface="宋体" panose="02010600030101010101" pitchFamily="2" charset="-122"/>
              </a:rPr>
              <a:t>×</a:t>
            </a:r>
            <a:r>
              <a:rPr lang="en-US" altLang="zh-CN" dirty="0">
                <a:ea typeface="楷体" panose="02010609060101010101" pitchFamily="49" charset="-122"/>
              </a:rPr>
              <a:t>3=21)</a:t>
            </a:r>
            <a:endParaRPr lang="zh-CN" altLang="en-US" dirty="0"/>
          </a:p>
        </p:txBody>
      </p:sp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613233769"/>
              </p:ext>
            </p:extLst>
          </p:nvPr>
        </p:nvGraphicFramePr>
        <p:xfrm>
          <a:off x="361950" y="1447606"/>
          <a:ext cx="10807699" cy="2926080"/>
        </p:xfrm>
        <a:graphic>
          <a:graphicData uri="http://schemas.openxmlformats.org/drawingml/2006/table">
            <a:tbl>
              <a:tblPr firstRow="1" firstCol="1" bandRow="1"/>
              <a:tblGrid>
                <a:gridCol w="1543957"/>
                <a:gridCol w="1543957"/>
                <a:gridCol w="1543957"/>
                <a:gridCol w="1543957"/>
                <a:gridCol w="1543957"/>
                <a:gridCol w="1543957"/>
                <a:gridCol w="1543957"/>
              </a:tblGrid>
              <a:tr h="0"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跑步的日期表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日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二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三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四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五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六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✔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✔</a:t>
                      </a:r>
                      <a:endParaRPr lang="zh-CN" alt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✔</a:t>
                      </a:r>
                      <a:endParaRPr lang="zh-CN" alt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✔</a:t>
                      </a:r>
                      <a:endParaRPr lang="zh-CN" alt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✔</a:t>
                      </a:r>
                      <a:endParaRPr lang="zh-CN" alt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✔</a:t>
                      </a:r>
                      <a:endParaRPr lang="zh-CN" alt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✔</a:t>
                      </a:r>
                      <a:endParaRPr lang="zh-CN" alt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✔</a:t>
                      </a:r>
                      <a:endParaRPr lang="zh-CN" alt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✔</a:t>
                      </a:r>
                      <a:endParaRPr lang="zh-CN" alt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✔</a:t>
                      </a:r>
                      <a:endParaRPr lang="zh-CN" alt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✔</a:t>
                      </a:r>
                      <a:endParaRPr lang="zh-CN" alt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✔</a:t>
                      </a:r>
                      <a:endParaRPr lang="zh-CN" alt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✔</a:t>
                      </a:r>
                      <a:endParaRPr lang="zh-CN" alt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✔</a:t>
                      </a:r>
                      <a:endParaRPr lang="zh-CN" alt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✔</a:t>
                      </a:r>
                      <a:endParaRPr lang="zh-CN" alt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✔</a:t>
                      </a:r>
                      <a:endParaRPr lang="zh-CN" alt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✔</a:t>
                      </a:r>
                      <a:endParaRPr lang="zh-CN" alt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✔</a:t>
                      </a:r>
                      <a:endParaRPr lang="zh-CN" alt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✔</a:t>
                      </a:r>
                      <a:endParaRPr lang="zh-CN" alt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✔</a:t>
                      </a:r>
                      <a:endParaRPr lang="zh-CN" alt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altLang="en-US" sz="3200" smtClean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✔</a:t>
                      </a:r>
                      <a:endParaRPr lang="zh-CN" alt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NEU-BZ-S92" panose="02020503000000020003" pitchFamily="18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67312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44048"/>
            <a:ext cx="2770310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七、算一算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9" name="BM2R32G.eps" descr="id:2147490747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44613" y="1398902"/>
            <a:ext cx="6984776" cy="4504126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3888829" y="172791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28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694743" y="172791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21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871667" y="423768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42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706379" y="423768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35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8490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一桶能装满多少杯橙汁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4741685"/>
            <a:ext cx="243848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3×7=21(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杯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BM2R34G.eps" descr="id:214749075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92685" y="2091974"/>
            <a:ext cx="6272967" cy="2653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7350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一共有多少棵树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用两种方法解答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23AK119-10G.eps" descr="id:214749063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84773" y="1405697"/>
            <a:ext cx="4032448" cy="3490574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61950" y="496827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方法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7+4=32(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棵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方法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二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×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7-3=32(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棵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方法合理即可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29410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1079847"/>
            <a:ext cx="10807700" cy="4426502"/>
            <a:chOff x="361950" y="1079847"/>
            <a:chExt cx="10807700" cy="4426502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079847"/>
              <a:ext cx="10807700" cy="121764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九、下面每组算式卡片的得数都相等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你能填出括号中的数吗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20WRG22.eps" descr="id:214749204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296541" y="2520006"/>
              <a:ext cx="3384376" cy="2986343"/>
            </a:xfrm>
            <a:prstGeom prst="rect">
              <a:avLst/>
            </a:prstGeom>
          </p:spPr>
        </p:pic>
        <p:pic>
          <p:nvPicPr>
            <p:cNvPr id="4" name="20WRG23.eps" descr="id:2147492047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905053" y="2520006"/>
              <a:ext cx="3384376" cy="2986343"/>
            </a:xfrm>
            <a:prstGeom prst="rect">
              <a:avLst/>
            </a:prstGeom>
          </p:spPr>
        </p:pic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2222135" y="360012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883115" y="458476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955363" y="273603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535593" y="458476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32672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一、把口诀填写完整。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三十五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七二十一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四十九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二十八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七四十二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142015" y="2221405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七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328989" y="2231915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三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20477" y="2810138"/>
            <a:ext cx="1008609" cy="1222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七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七</a:t>
            </a:r>
            <a:endParaRPr lang="zh-CN" altLang="en-US" dirty="0"/>
          </a:p>
          <a:p>
            <a:pPr>
              <a:lnSpc>
                <a:spcPct val="120000"/>
              </a:lnSpc>
            </a:pP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049069" y="2827871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得七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080517" y="3454071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七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256981" y="3443229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六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98047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二、看口诀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写算式。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二七十四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六七四十二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		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		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七七四十九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五七三十五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/>
            </a:r>
            <a:b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</a:b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		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05966" y="2147859"/>
            <a:ext cx="2014711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2×7=14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latin typeface="NEU-BZ-S92"/>
              <a:ea typeface="方正启体简体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7×2=14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733467" y="2140690"/>
            <a:ext cx="2014711" cy="1217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6×7=42</a:t>
            </a:r>
            <a:endParaRPr lang="en-US" altLang="zh-CN" dirty="0" smtClean="0"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7×6=42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71946" y="3938000"/>
            <a:ext cx="2014711" cy="626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7×7=49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4699447" y="3930831"/>
            <a:ext cx="2014711" cy="1217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5×7=35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7×5=35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8817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46980"/>
            <a:ext cx="441819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三、我会按规律填数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8" name="V16.eps" descr="id:21474919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09967" y="2592015"/>
            <a:ext cx="9649072" cy="1170336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5256981" y="291157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646153" y="291157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9433445" y="291157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593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657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四、看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图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列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算式计算。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947011" y="432605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886911" y="432605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4515881" y="432287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1336861" y="490996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3276761" y="490996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905731" y="490678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1" name="24LK49G.eps" descr="id:21474906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47011" y="1689505"/>
            <a:ext cx="5650689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7390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955453"/>
            <a:ext cx="10807700" cy="4228850"/>
            <a:chOff x="361950" y="955453"/>
            <a:chExt cx="10807700" cy="4228850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955453"/>
              <a:ext cx="10807700" cy="42288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)×(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)=(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条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或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)×(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)=(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条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19z91.eps" descr="id:214749196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48469" y="1706848"/>
              <a:ext cx="6984776" cy="2073984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947011" y="388082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2886911" y="388082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515881" y="387764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28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336861" y="446473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276761" y="446473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4905731" y="4461552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8819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986819"/>
            <a:ext cx="9215511" cy="4450911"/>
            <a:chOff x="361950" y="1007839"/>
            <a:chExt cx="9215511" cy="445091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007839"/>
              <a:ext cx="3594254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五、找规律填数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20WRG21.eps" descr="id:2147491983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512565" y="1762831"/>
              <a:ext cx="8064896" cy="3695919"/>
            </a:xfrm>
            <a:prstGeom prst="rect">
              <a:avLst/>
            </a:prstGeom>
          </p:spPr>
        </p:pic>
      </p:grpSp>
      <p:sp>
        <p:nvSpPr>
          <p:cNvPr id="5" name="矩形 4"/>
          <p:cNvSpPr>
            <a:spLocks noChangeAspect="1"/>
          </p:cNvSpPr>
          <p:nvPr/>
        </p:nvSpPr>
        <p:spPr>
          <a:xfrm>
            <a:off x="8251349" y="244799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728589" y="388815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987571" y="386713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262346" y="449884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61950" y="1632672"/>
            <a:ext cx="10807700" cy="2456057"/>
            <a:chOff x="361950" y="1560664"/>
            <a:chExt cx="10807700" cy="245605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560664"/>
              <a:ext cx="10807700" cy="245605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做一做。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第一排摆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            ,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如果把第一排摆的小棒看作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组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第二排摆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组这样的小棒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那么第二排摆了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根小棒。</a:t>
              </a:r>
              <a:endParaRPr lang="zh-CN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chemeClr val="tx1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一个数乘</a:t>
              </a:r>
              <a:r>
                <a:rPr lang="en-US" altLang="zh-CN" dirty="0">
                  <a:solidFill>
                    <a:schemeClr val="tx1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7</a:t>
              </a:r>
              <a:r>
                <a:rPr lang="zh-CN" altLang="zh-CN" dirty="0">
                  <a:solidFill>
                    <a:schemeClr val="tx1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的积在</a:t>
              </a:r>
              <a:r>
                <a:rPr lang="en-US" altLang="zh-CN" dirty="0">
                  <a:solidFill>
                    <a:schemeClr val="tx1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20~30</a:t>
              </a:r>
              <a:r>
                <a:rPr lang="zh-CN" altLang="zh-CN" dirty="0">
                  <a:solidFill>
                    <a:schemeClr val="tx1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之间</a:t>
              </a:r>
              <a:r>
                <a:rPr lang="en-US" altLang="zh-CN" dirty="0">
                  <a:solidFill>
                    <a:schemeClr val="tx1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chemeClr val="tx1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这个数是</a:t>
              </a:r>
              <a:r>
                <a:rPr lang="en-US" altLang="zh-CN" dirty="0">
                  <a:solidFill>
                    <a:schemeClr val="tx1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chemeClr val="tx1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chemeClr val="tx1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chemeClr val="tx1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或</a:t>
              </a:r>
              <a:r>
                <a:rPr lang="en-US" altLang="zh-CN" dirty="0">
                  <a:solidFill>
                    <a:schemeClr val="tx1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chemeClr val="tx1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chemeClr val="tx1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chemeClr val="tx1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pic>
          <p:nvPicPr>
            <p:cNvPr id="9" name="V22.eps" descr="id:2147491997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448669" y="2136530"/>
              <a:ext cx="1728192" cy="627600"/>
            </a:xfrm>
            <a:prstGeom prst="rect">
              <a:avLst/>
            </a:prstGeom>
          </p:spPr>
        </p:pic>
      </p:grpSp>
      <p:sp>
        <p:nvSpPr>
          <p:cNvPr id="10" name="矩形 9"/>
          <p:cNvSpPr>
            <a:spLocks noChangeAspect="1"/>
          </p:cNvSpPr>
          <p:nvPr/>
        </p:nvSpPr>
        <p:spPr>
          <a:xfrm>
            <a:off x="7120728" y="282191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819459" y="340046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247781" y="340046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5039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8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</TotalTime>
  <Words>262</Words>
  <Application>Microsoft Office PowerPoint</Application>
  <PresentationFormat>自定义</PresentationFormat>
  <Paragraphs>130</Paragraphs>
  <Slides>15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NEU-BZ-S92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46</cp:revision>
  <dcterms:created xsi:type="dcterms:W3CDTF">2020-07-20T09:37:23Z</dcterms:created>
  <dcterms:modified xsi:type="dcterms:W3CDTF">2024-09-10T03:09:13Z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