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4"/>
  </p:notesMasterIdLst>
  <p:sldIdLst>
    <p:sldId id="352" r:id="rId4"/>
    <p:sldId id="342" r:id="rId5"/>
    <p:sldId id="296" r:id="rId6"/>
    <p:sldId id="347" r:id="rId7"/>
    <p:sldId id="348" r:id="rId8"/>
    <p:sldId id="349" r:id="rId9"/>
    <p:sldId id="350" r:id="rId10"/>
    <p:sldId id="345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A6DD3-AD20-45E4-BA79-ED7DA6525591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6169E-E6CD-4F28-AA59-8B4FD9329A0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860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98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2431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14364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81825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149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938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4323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846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296018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05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657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2304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7288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6993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906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94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5</a:t>
            </a:r>
            <a:r>
              <a:rPr lang="zh-CN" altLang="en-US" sz="4232" b="1">
                <a:solidFill>
                  <a:srgbClr val="D60093"/>
                </a:solidFill>
              </a:rPr>
              <a:t>课时　应用提升</a:t>
            </a:r>
          </a:p>
        </p:txBody>
      </p:sp>
    </p:spTree>
    <p:extLst>
      <p:ext uri="{BB962C8B-B14F-4D97-AF65-F5344CB8AC3E}">
        <p14:creationId xmlns:p14="http://schemas.microsoft.com/office/powerpoint/2010/main" val="214443200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2073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24JK45G.eps" descr="id:214749166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457" y="1533131"/>
            <a:ext cx="8956599" cy="4998947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81729"/>
            <a:ext cx="69669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一、仔细观察下表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完成表后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的问题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251001" y="1927624"/>
            <a:ext cx="63350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268185" y="2335895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28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102687" y="2335894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28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982250" y="2826510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28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042920" y="2826509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28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669561" y="2809311"/>
            <a:ext cx="53040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28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379455" y="2813996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28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4219269" y="3216555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28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5006131" y="3216555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28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5703936" y="3216555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28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6968118" y="3182159"/>
            <a:ext cx="53040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28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7678012" y="3186844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28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8348358" y="3209509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28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9058252" y="3214194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2800"/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3532584" y="3650926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2800"/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5574541" y="3676178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2800"/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7007666" y="3647584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2800"/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9033404" y="3680726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2800"/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3507736" y="4102561"/>
            <a:ext cx="364202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2800"/>
          </a:p>
        </p:txBody>
      </p:sp>
      <p:sp>
        <p:nvSpPr>
          <p:cNvPr id="37" name="矩形 36"/>
          <p:cNvSpPr>
            <a:spLocks noChangeAspect="1"/>
          </p:cNvSpPr>
          <p:nvPr/>
        </p:nvSpPr>
        <p:spPr>
          <a:xfrm>
            <a:off x="4826594" y="4124854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2800"/>
          </a:p>
        </p:txBody>
      </p:sp>
      <p:sp>
        <p:nvSpPr>
          <p:cNvPr id="38" name="矩形 37"/>
          <p:cNvSpPr>
            <a:spLocks noChangeAspect="1"/>
          </p:cNvSpPr>
          <p:nvPr/>
        </p:nvSpPr>
        <p:spPr>
          <a:xfrm>
            <a:off x="5572824" y="4113721"/>
            <a:ext cx="53040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2800"/>
          </a:p>
        </p:txBody>
      </p:sp>
      <p:sp>
        <p:nvSpPr>
          <p:cNvPr id="40" name="矩形 39"/>
          <p:cNvSpPr>
            <a:spLocks noChangeAspect="1"/>
          </p:cNvSpPr>
          <p:nvPr/>
        </p:nvSpPr>
        <p:spPr>
          <a:xfrm>
            <a:off x="7686331" y="4099447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2800"/>
          </a:p>
        </p:txBody>
      </p:sp>
      <p:sp>
        <p:nvSpPr>
          <p:cNvPr id="41" name="矩形 40"/>
          <p:cNvSpPr>
            <a:spLocks noChangeAspect="1"/>
          </p:cNvSpPr>
          <p:nvPr/>
        </p:nvSpPr>
        <p:spPr>
          <a:xfrm>
            <a:off x="8347061" y="4125119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2800"/>
          </a:p>
        </p:txBody>
      </p:sp>
      <p:sp>
        <p:nvSpPr>
          <p:cNvPr id="42" name="矩形 41"/>
          <p:cNvSpPr>
            <a:spLocks noChangeAspect="1"/>
          </p:cNvSpPr>
          <p:nvPr/>
        </p:nvSpPr>
        <p:spPr>
          <a:xfrm>
            <a:off x="8979494" y="4136344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2800"/>
          </a:p>
        </p:txBody>
      </p:sp>
      <p:sp>
        <p:nvSpPr>
          <p:cNvPr id="43" name="矩形 42"/>
          <p:cNvSpPr>
            <a:spLocks noChangeAspect="1"/>
          </p:cNvSpPr>
          <p:nvPr/>
        </p:nvSpPr>
        <p:spPr>
          <a:xfrm>
            <a:off x="4147056" y="4534817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2800"/>
          </a:p>
        </p:txBody>
      </p:sp>
      <p:sp>
        <p:nvSpPr>
          <p:cNvPr id="45" name="矩形 44"/>
          <p:cNvSpPr>
            <a:spLocks noChangeAspect="1"/>
          </p:cNvSpPr>
          <p:nvPr/>
        </p:nvSpPr>
        <p:spPr>
          <a:xfrm>
            <a:off x="6951473" y="4586413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2800"/>
          </a:p>
        </p:txBody>
      </p:sp>
      <p:sp>
        <p:nvSpPr>
          <p:cNvPr id="46" name="矩形 45"/>
          <p:cNvSpPr>
            <a:spLocks noChangeAspect="1"/>
          </p:cNvSpPr>
          <p:nvPr/>
        </p:nvSpPr>
        <p:spPr>
          <a:xfrm>
            <a:off x="7612203" y="4612085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2800"/>
          </a:p>
        </p:txBody>
      </p:sp>
      <p:sp>
        <p:nvSpPr>
          <p:cNvPr id="47" name="矩形 46"/>
          <p:cNvSpPr>
            <a:spLocks noChangeAspect="1"/>
          </p:cNvSpPr>
          <p:nvPr/>
        </p:nvSpPr>
        <p:spPr>
          <a:xfrm>
            <a:off x="3518040" y="5001662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2800"/>
          </a:p>
        </p:txBody>
      </p:sp>
      <p:sp>
        <p:nvSpPr>
          <p:cNvPr id="48" name="矩形 47"/>
          <p:cNvSpPr>
            <a:spLocks noChangeAspect="1"/>
          </p:cNvSpPr>
          <p:nvPr/>
        </p:nvSpPr>
        <p:spPr>
          <a:xfrm>
            <a:off x="4864199" y="4983221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2800"/>
          </a:p>
        </p:txBody>
      </p:sp>
      <p:sp>
        <p:nvSpPr>
          <p:cNvPr id="49" name="矩形 48"/>
          <p:cNvSpPr>
            <a:spLocks noChangeAspect="1"/>
          </p:cNvSpPr>
          <p:nvPr/>
        </p:nvSpPr>
        <p:spPr>
          <a:xfrm>
            <a:off x="5534545" y="5005886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2800"/>
          </a:p>
        </p:txBody>
      </p:sp>
      <p:sp>
        <p:nvSpPr>
          <p:cNvPr id="50" name="矩形 49"/>
          <p:cNvSpPr>
            <a:spLocks noChangeAspect="1"/>
          </p:cNvSpPr>
          <p:nvPr/>
        </p:nvSpPr>
        <p:spPr>
          <a:xfrm>
            <a:off x="7656224" y="5001662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2800"/>
          </a:p>
        </p:txBody>
      </p:sp>
      <p:sp>
        <p:nvSpPr>
          <p:cNvPr id="53" name="矩形 52"/>
          <p:cNvSpPr>
            <a:spLocks noChangeAspect="1"/>
          </p:cNvSpPr>
          <p:nvPr/>
        </p:nvSpPr>
        <p:spPr>
          <a:xfrm>
            <a:off x="8376765" y="4983259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2800"/>
          </a:p>
        </p:txBody>
      </p:sp>
      <p:sp>
        <p:nvSpPr>
          <p:cNvPr id="54" name="矩形 53"/>
          <p:cNvSpPr>
            <a:spLocks noChangeAspect="1"/>
          </p:cNvSpPr>
          <p:nvPr/>
        </p:nvSpPr>
        <p:spPr>
          <a:xfrm>
            <a:off x="3531377" y="5436168"/>
            <a:ext cx="530402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2800"/>
          </a:p>
        </p:txBody>
      </p:sp>
      <p:sp>
        <p:nvSpPr>
          <p:cNvPr id="55" name="矩形 54"/>
          <p:cNvSpPr>
            <a:spLocks noChangeAspect="1"/>
          </p:cNvSpPr>
          <p:nvPr/>
        </p:nvSpPr>
        <p:spPr>
          <a:xfrm>
            <a:off x="4163630" y="5422450"/>
            <a:ext cx="543739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2800"/>
          </a:p>
        </p:txBody>
      </p:sp>
      <p:sp>
        <p:nvSpPr>
          <p:cNvPr id="56" name="矩形 55"/>
          <p:cNvSpPr>
            <a:spLocks noChangeAspect="1"/>
          </p:cNvSpPr>
          <p:nvPr/>
        </p:nvSpPr>
        <p:spPr>
          <a:xfrm>
            <a:off x="6935683" y="5422450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2800"/>
          </a:p>
        </p:txBody>
      </p:sp>
      <p:sp>
        <p:nvSpPr>
          <p:cNvPr id="57" name="矩形 56"/>
          <p:cNvSpPr>
            <a:spLocks noChangeAspect="1"/>
          </p:cNvSpPr>
          <p:nvPr/>
        </p:nvSpPr>
        <p:spPr>
          <a:xfrm>
            <a:off x="8335762" y="5422450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2800"/>
          </a:p>
        </p:txBody>
      </p:sp>
      <p:sp>
        <p:nvSpPr>
          <p:cNvPr id="58" name="矩形 57"/>
          <p:cNvSpPr>
            <a:spLocks noChangeAspect="1"/>
          </p:cNvSpPr>
          <p:nvPr/>
        </p:nvSpPr>
        <p:spPr>
          <a:xfrm>
            <a:off x="9097306" y="5436168"/>
            <a:ext cx="543739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0" grpId="0"/>
      <p:bldP spid="41" grpId="0"/>
      <p:bldP spid="42" grpId="0"/>
      <p:bldP spid="43" grpId="0"/>
      <p:bldP spid="45" grpId="0"/>
      <p:bldP spid="46" grpId="0"/>
      <p:bldP spid="47" grpId="0"/>
      <p:bldP spid="48" grpId="0"/>
      <p:bldP spid="49" grpId="0"/>
      <p:bldP spid="50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12326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前面一个数是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),11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后面一个数是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行从右边数第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行从左边数第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填写空格中的数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试着按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1~19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的顺序从入口走到出口。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115163" y="1232697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039463" y="123269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798481" y="186166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366182" y="243244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880800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0" y="1064530"/>
            <a:ext cx="5706382" cy="3074287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495104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2325" y="1178368"/>
            <a:ext cx="4476750" cy="293370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303488" y="3384634"/>
            <a:ext cx="29883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    - 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104088" y="3384634"/>
            <a:ext cx="39292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+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+    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83187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6300" y="684212"/>
            <a:ext cx="7391400" cy="437197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480482" y="4324434"/>
            <a:ext cx="29650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   + 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94095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5525" y="884237"/>
            <a:ext cx="7753350" cy="359092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658282" y="3740234"/>
            <a:ext cx="29883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    -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538680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778770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三、仔细观察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并按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要求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完成表后的问题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DM1TR175Z.eps" descr="id:21474877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0683" y="1671284"/>
            <a:ext cx="7349277" cy="409715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838384" y="1575117"/>
            <a:ext cx="51123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在空格里填上合适的算式。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任意指一个算式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快速地说出得数。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将得数是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算式涂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上你喜欢的颜色。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793289" y="3433566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8+5</a:t>
            </a:r>
            <a:endParaRPr lang="zh-CN" altLang="en-US" sz="2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645895" y="3433566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7+5</a:t>
            </a:r>
            <a:endParaRPr lang="zh-CN" altLang="en-US" sz="28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645895" y="3929959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7+6</a:t>
            </a:r>
            <a:endParaRPr lang="zh-CN" altLang="en-US" sz="28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466640" y="3929958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+6</a:t>
            </a:r>
            <a:endParaRPr lang="zh-CN" altLang="en-US" sz="28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1825150" y="4335808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8+7</a:t>
            </a:r>
            <a:endParaRPr lang="zh-CN" altLang="en-US" sz="28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2645895" y="4403126"/>
            <a:ext cx="74571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7+7</a:t>
            </a:r>
            <a:endParaRPr lang="zh-CN" altLang="en-US" sz="28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3455334" y="4403126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6+7</a:t>
            </a:r>
            <a:endParaRPr lang="zh-CN" altLang="en-US" sz="28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4266305" y="4358527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5+7</a:t>
            </a:r>
            <a:endParaRPr lang="zh-CN" altLang="en-US" sz="28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2624815" y="4803992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7+8</a:t>
            </a:r>
            <a:endParaRPr lang="zh-CN" altLang="en-US" sz="2800"/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4282057" y="4797493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5+8</a:t>
            </a:r>
            <a:endParaRPr lang="zh-CN" altLang="en-US" sz="2800"/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5094302" y="4797493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4+8</a:t>
            </a:r>
            <a:endParaRPr lang="zh-CN" altLang="en-US" sz="2800"/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2609087" y="5235750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7+9</a:t>
            </a:r>
            <a:endParaRPr lang="zh-CN" altLang="en-US" sz="2800"/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3396114" y="5235750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6+9</a:t>
            </a:r>
            <a:endParaRPr lang="zh-CN" altLang="en-US" sz="2800"/>
          </a:p>
        </p:txBody>
      </p:sp>
      <p:sp>
        <p:nvSpPr>
          <p:cNvPr id="37" name="矩形 36"/>
          <p:cNvSpPr>
            <a:spLocks noChangeAspect="1"/>
          </p:cNvSpPr>
          <p:nvPr/>
        </p:nvSpPr>
        <p:spPr>
          <a:xfrm>
            <a:off x="4293219" y="5235750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5+9</a:t>
            </a:r>
            <a:endParaRPr lang="zh-CN" altLang="en-US" sz="2800"/>
          </a:p>
        </p:txBody>
      </p:sp>
      <p:sp>
        <p:nvSpPr>
          <p:cNvPr id="38" name="矩形 37"/>
          <p:cNvSpPr>
            <a:spLocks noChangeAspect="1"/>
          </p:cNvSpPr>
          <p:nvPr/>
        </p:nvSpPr>
        <p:spPr>
          <a:xfrm>
            <a:off x="5058962" y="5235750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4+9</a:t>
            </a:r>
            <a:endParaRPr lang="zh-CN" altLang="en-US" sz="2800"/>
          </a:p>
        </p:txBody>
      </p:sp>
      <p:sp>
        <p:nvSpPr>
          <p:cNvPr id="39" name="矩形 38"/>
          <p:cNvSpPr>
            <a:spLocks noChangeAspect="1"/>
          </p:cNvSpPr>
          <p:nvPr/>
        </p:nvSpPr>
        <p:spPr>
          <a:xfrm>
            <a:off x="5843369" y="5235750"/>
            <a:ext cx="745717" cy="5725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3+9</a:t>
            </a:r>
            <a:endParaRPr lang="zh-CN" altLang="en-US" sz="2800"/>
          </a:p>
        </p:txBody>
      </p:sp>
      <p:sp>
        <p:nvSpPr>
          <p:cNvPr id="40" name="矩形 39"/>
          <p:cNvSpPr>
            <a:spLocks noChangeAspect="1"/>
          </p:cNvSpPr>
          <p:nvPr/>
        </p:nvSpPr>
        <p:spPr>
          <a:xfrm>
            <a:off x="861803" y="5932143"/>
            <a:ext cx="4150219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说出得数</a:t>
            </a:r>
            <a:r>
              <a:rPr lang="zh-CN" altLang="en-US" sz="2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略    涂颜色</a:t>
            </a:r>
            <a:r>
              <a:rPr lang="zh-CN" altLang="en-US" sz="2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略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7" grpId="0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17559"/>
            <a:ext cx="108077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使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横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行、</a:t>
            </a:r>
            <a:r>
              <a:rPr lang="zh-CN" altLang="en-US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竖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列和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两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对角线上三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个数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相加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和都是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178Z-1.eps" descr="id:2147487780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83117" y="1126019"/>
            <a:ext cx="609283" cy="629626"/>
          </a:xfrm>
          <a:prstGeom prst="rect">
            <a:avLst/>
          </a:prstGeom>
        </p:spPr>
      </p:pic>
      <p:pic>
        <p:nvPicPr>
          <p:cNvPr id="15" name="DM1TR178Z.eps" descr="id:214748778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39899" y="2493732"/>
            <a:ext cx="2242425" cy="2266633"/>
          </a:xfrm>
          <a:prstGeom prst="rect">
            <a:avLst/>
          </a:prstGeom>
        </p:spPr>
      </p:pic>
      <p:pic>
        <p:nvPicPr>
          <p:cNvPr id="16" name="DM1TR178Z-2.eps" descr="id:2147487794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31167" y="2493732"/>
            <a:ext cx="2266633" cy="226663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5508664" y="4800011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虚线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对角线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888192" y="254214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662613" y="256086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428054" y="330212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920762" y="397741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3422178" y="404021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3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308</TotalTime>
  <Words>214</Words>
  <Application>Microsoft Office PowerPoint</Application>
  <PresentationFormat>宽屏</PresentationFormat>
  <Paragraphs>89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2021-07-19T03:09:34Z</dcterms:created>
  <dcterms:modified xsi:type="dcterms:W3CDTF">2024-09-13T06:55:57Z</dcterms:modified>
</cp:coreProperties>
</file>