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7" r:id="rId3"/>
  </p:sldMasterIdLst>
  <p:notesMasterIdLst>
    <p:notesMasterId r:id="rId14"/>
  </p:notesMasterIdLst>
  <p:sldIdLst>
    <p:sldId id="351" r:id="rId4"/>
    <p:sldId id="342" r:id="rId5"/>
    <p:sldId id="296" r:id="rId6"/>
    <p:sldId id="347" r:id="rId7"/>
    <p:sldId id="348" r:id="rId8"/>
    <p:sldId id="349" r:id="rId9"/>
    <p:sldId id="345" r:id="rId10"/>
    <p:sldId id="350" r:id="rId11"/>
    <p:sldId id="346" r:id="rId12"/>
    <p:sldId id="352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DB0722-FC7C-4EF1-8163-80BED60AFE34}" type="datetimeFigureOut">
              <a:rPr lang="zh-CN" altLang="en-US" smtClean="0"/>
              <a:t>2024-09-13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BA8317-260D-42F0-83D7-FB08874A56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00509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10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95073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5078063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378644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61203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178545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757857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901287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013975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177366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8390823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68827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21552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31266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71818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14.xml"/><Relationship Id="rId9" Type="http://schemas.openxmlformats.org/officeDocument/2006/relationships/slide" Target="../slides/slide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9687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6249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2.emf"/><Relationship Id="rId4" Type="http://schemas.openxmlformats.org/officeDocument/2006/relationships/package" Target="../embeddings/Microsoft_Word___1.docx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>
                <a:solidFill>
                  <a:srgbClr val="D60093"/>
                </a:solidFill>
              </a:rPr>
              <a:t>第</a:t>
            </a:r>
            <a:r>
              <a:rPr lang="en-US" altLang="zh-CN" sz="4232" b="1">
                <a:solidFill>
                  <a:srgbClr val="D60093"/>
                </a:solidFill>
              </a:rPr>
              <a:t>3</a:t>
            </a:r>
            <a:r>
              <a:rPr lang="zh-CN" altLang="en-US" sz="4232" b="1">
                <a:solidFill>
                  <a:srgbClr val="D60093"/>
                </a:solidFill>
              </a:rPr>
              <a:t>课时　分与合</a:t>
            </a:r>
            <a:r>
              <a:rPr lang="en-US" altLang="zh-CN" sz="4232" b="1">
                <a:solidFill>
                  <a:srgbClr val="D60093"/>
                </a:solidFill>
              </a:rPr>
              <a:t>(1)</a:t>
            </a:r>
          </a:p>
        </p:txBody>
      </p:sp>
    </p:spTree>
    <p:extLst>
      <p:ext uri="{BB962C8B-B14F-4D97-AF65-F5344CB8AC3E}">
        <p14:creationId xmlns:p14="http://schemas.microsoft.com/office/powerpoint/2010/main" val="1265769711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705811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能力提升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934101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个苹果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放在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个盘子里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可以怎样放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每个盘子里都要有苹果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4" name="JM1TR106Z.eps" descr="id:2147488034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6424" y="2298381"/>
            <a:ext cx="9667965" cy="2623729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4112613" y="4276946"/>
            <a:ext cx="90281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r>
              <a:rPr lang="zh-CN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en-US" sz="32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6096000" y="4257896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endParaRPr lang="zh-CN" altLang="en-US" sz="32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7032502" y="4276946"/>
            <a:ext cx="90281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r>
              <a:rPr lang="zh-CN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en-US" sz="3200"/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8120239" y="4257896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endParaRPr lang="zh-CN" altLang="en-US" sz="3200"/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9085248" y="4303206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endParaRPr lang="zh-CN" altLang="en-US" sz="3200"/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10172985" y="4284156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8" grpId="0"/>
      <p:bldP spid="19" grpId="0"/>
      <p:bldP spid="20" grpId="0"/>
      <p:bldP spid="21" grpId="0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562778"/>
            <a:ext cx="668163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7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个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    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分成两组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可以怎样分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4" name="JM1TR107-1Z.eps" descr="id:2147488041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90800" y="655510"/>
            <a:ext cx="469900" cy="497800"/>
          </a:xfrm>
          <a:prstGeom prst="rect">
            <a:avLst/>
          </a:prstGeom>
        </p:spPr>
      </p:pic>
      <p:pic>
        <p:nvPicPr>
          <p:cNvPr id="18" name="JM1TR107Z.eps" descr="id:2147488048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2150" y="1492567"/>
            <a:ext cx="10517408" cy="2076133"/>
          </a:xfrm>
          <a:prstGeom prst="rect">
            <a:avLst/>
          </a:prstGeom>
        </p:spPr>
      </p:pic>
      <p:sp>
        <p:nvSpPr>
          <p:cNvPr id="19" name="矩形 18"/>
          <p:cNvSpPr>
            <a:spLocks noChangeAspect="1"/>
          </p:cNvSpPr>
          <p:nvPr/>
        </p:nvSpPr>
        <p:spPr>
          <a:xfrm>
            <a:off x="3365785" y="2927434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</a:t>
            </a:r>
            <a:endParaRPr lang="zh-CN" altLang="en-US" sz="3200"/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4369085" y="2940134"/>
            <a:ext cx="141577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endParaRPr lang="zh-CN" altLang="en-US" sz="3200"/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6000153" y="2956732"/>
            <a:ext cx="141577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endParaRPr lang="zh-CN" altLang="en-US" sz="3200"/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8046020" y="2956732"/>
            <a:ext cx="141577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endParaRPr lang="zh-CN" altLang="en-US" sz="3200"/>
          </a:p>
        </p:txBody>
      </p:sp>
      <p:sp>
        <p:nvSpPr>
          <p:cNvPr id="23" name="矩形 22"/>
          <p:cNvSpPr>
            <a:spLocks noChangeAspect="1"/>
          </p:cNvSpPr>
          <p:nvPr/>
        </p:nvSpPr>
        <p:spPr>
          <a:xfrm>
            <a:off x="9742986" y="2956732"/>
            <a:ext cx="141577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344618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/>
      <p:bldP spid="2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482814"/>
            <a:ext cx="358143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zh-CN" altLang="en-US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开动小火车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57885591"/>
              </p:ext>
            </p:extLst>
          </p:nvPr>
        </p:nvGraphicFramePr>
        <p:xfrm>
          <a:off x="797954" y="1166078"/>
          <a:ext cx="7977174" cy="33072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文档" r:id="rId4" imgW="3829305" imgH="1587608" progId="Word.Document.12">
                  <p:embed/>
                </p:oleObj>
              </mc:Choice>
              <mc:Fallback>
                <p:oleObj name="文档" r:id="rId4" imgW="3829305" imgH="158760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97954" y="1166078"/>
                        <a:ext cx="7977174" cy="330729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矩形 3"/>
          <p:cNvSpPr>
            <a:spLocks noChangeAspect="1"/>
          </p:cNvSpPr>
          <p:nvPr/>
        </p:nvSpPr>
        <p:spPr>
          <a:xfrm>
            <a:off x="4038885" y="1208076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endParaRPr lang="zh-CN" altLang="en-US" sz="32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5105685" y="1716076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endParaRPr lang="zh-CN" altLang="en-US" sz="32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6172485" y="1241318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endParaRPr lang="zh-CN" altLang="en-US" sz="32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073685" y="3354376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</a:t>
            </a:r>
            <a:endParaRPr lang="zh-CN" altLang="en-US" sz="320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4157895" y="2861264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endParaRPr lang="zh-CN" altLang="en-US" sz="320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5242105" y="3354376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endParaRPr lang="zh-CN" altLang="en-US" sz="320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6316895" y="2876948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endParaRPr lang="zh-CN" altLang="en-US" sz="320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7410525" y="3354690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303636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482814"/>
            <a:ext cx="409439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四、照样子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填一填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JM1TR110Z.eps" descr="id:2147488069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87767" y="1166078"/>
            <a:ext cx="9229491" cy="3956050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3289585" y="2063834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endParaRPr lang="zh-CN" altLang="en-US" sz="32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5893085" y="2114634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endParaRPr lang="zh-CN" altLang="en-US" sz="32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833531" y="2152734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endParaRPr lang="zh-CN" altLang="en-US" sz="32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9573431" y="1346368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</a:t>
            </a:r>
            <a:endParaRPr lang="zh-CN" altLang="en-US" sz="320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2833866" y="4241968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endParaRPr lang="zh-CN" altLang="en-US" sz="320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4591616" y="3479968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7</a:t>
            </a:r>
            <a:endParaRPr lang="zh-CN" altLang="en-US" sz="320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6872466" y="4241968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endParaRPr lang="zh-CN" altLang="en-US" sz="320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8630216" y="3479968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7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3515801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能力提升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692150" y="1004859"/>
            <a:ext cx="10807700" cy="1421928"/>
            <a:chOff x="692150" y="1004859"/>
            <a:chExt cx="10807700" cy="1421928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692150" y="1004859"/>
              <a:ext cx="10807700" cy="142192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五、照样子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连一连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写一写。</a:t>
              </a:r>
              <a:endParaRPr lang="zh-CN" altLang="zh-CN" sz="3200">
                <a:solidFill>
                  <a:srgbClr val="000000"/>
                </a:solidFill>
                <a:latin typeface="NEU-BZ-S92"/>
                <a:ea typeface="方正楷体_GBK"/>
                <a:cs typeface="Times New Roman" panose="02020603050405020304" pitchFamily="18" charset="0"/>
              </a:endParaRPr>
            </a:p>
            <a:p>
              <a:pPr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上下哪两组合起来是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6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个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  ?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哪两组合起来是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7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个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  ?</a:t>
              </a:r>
              <a:endParaRPr lang="zh-CN" altLang="zh-CN" sz="3200">
                <a:solidFill>
                  <a:srgbClr val="000000"/>
                </a:solidFill>
                <a:effectLst/>
                <a:latin typeface="NEU-BZ-S92"/>
                <a:ea typeface="方正楷体_GBK"/>
                <a:cs typeface="Times New Roman" panose="02020603050405020304" pitchFamily="18" charset="0"/>
              </a:endParaRPr>
            </a:p>
          </p:txBody>
        </p:sp>
        <p:pic>
          <p:nvPicPr>
            <p:cNvPr id="15" name="JM1TR111Z.eps" descr="id:2147488083;FounderCES"/>
            <p:cNvPicPr/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125084" y="1798772"/>
              <a:ext cx="513715" cy="513715"/>
            </a:xfrm>
            <a:prstGeom prst="rect">
              <a:avLst/>
            </a:prstGeom>
          </p:spPr>
        </p:pic>
        <p:pic>
          <p:nvPicPr>
            <p:cNvPr id="16" name="JM1TR111Z.eps" descr="id:2147488083;FounderCES"/>
            <p:cNvPicPr/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9468484" y="1798771"/>
              <a:ext cx="513715" cy="513715"/>
            </a:xfrm>
            <a:prstGeom prst="rect">
              <a:avLst/>
            </a:prstGeom>
          </p:spPr>
        </p:pic>
      </p:grpSp>
      <p:pic>
        <p:nvPicPr>
          <p:cNvPr id="17" name="JM1TR112Z.eps" descr="id:2147488097;FounderCES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8872" y="2542584"/>
            <a:ext cx="9559854" cy="2943816"/>
          </a:xfrm>
          <a:prstGeom prst="rect">
            <a:avLst/>
          </a:prstGeom>
        </p:spPr>
      </p:pic>
      <p:pic>
        <p:nvPicPr>
          <p:cNvPr id="18" name="JM1TR309Z.eps" descr="id:2147485511;FounderCES"/>
          <p:cNvPicPr/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833472" y="2529884"/>
            <a:ext cx="9567828" cy="2950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692150" y="573059"/>
            <a:ext cx="10807700" cy="1421928"/>
            <a:chOff x="692150" y="573059"/>
            <a:chExt cx="10807700" cy="1421928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692150" y="573059"/>
              <a:ext cx="10807700" cy="142192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六、画一画。</a:t>
              </a:r>
              <a:endParaRPr lang="zh-CN" altLang="zh-CN" sz="3200">
                <a:solidFill>
                  <a:srgbClr val="000000"/>
                </a:solidFill>
                <a:latin typeface="NEU-BZ-S92"/>
                <a:ea typeface="方正楷体_GBK"/>
                <a:cs typeface="Times New Roman" panose="02020603050405020304" pitchFamily="18" charset="0"/>
              </a:endParaRPr>
            </a:p>
            <a:p>
              <a:pPr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z="3200" b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再画几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个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  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就是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6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个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?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接着画一画。</a:t>
              </a:r>
              <a:endParaRPr lang="zh-CN" altLang="zh-CN" sz="3200">
                <a:solidFill>
                  <a:srgbClr val="000000"/>
                </a:solidFill>
                <a:effectLst/>
                <a:latin typeface="NEU-BZ-S92"/>
                <a:ea typeface="方正楷体_GBK"/>
                <a:cs typeface="Times New Roman" panose="02020603050405020304" pitchFamily="18" charset="0"/>
              </a:endParaRPr>
            </a:p>
          </p:txBody>
        </p:sp>
        <p:pic>
          <p:nvPicPr>
            <p:cNvPr id="3" name="JM1TR113-1Z.eps" descr="id:2147488104;FounderCES"/>
            <p:cNvPicPr/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857500" y="1409700"/>
              <a:ext cx="444500" cy="444500"/>
            </a:xfrm>
            <a:prstGeom prst="rect">
              <a:avLst/>
            </a:prstGeom>
          </p:spPr>
        </p:pic>
      </p:grpSp>
      <p:pic>
        <p:nvPicPr>
          <p:cNvPr id="5" name="JM1TR113Z.eps" descr="id:2147488111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2166" y="1994987"/>
            <a:ext cx="9187705" cy="976813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692150" y="3112587"/>
            <a:ext cx="6830716" cy="683264"/>
            <a:chOff x="692150" y="3112587"/>
            <a:chExt cx="6830716" cy="683264"/>
          </a:xfrm>
        </p:grpSpPr>
        <p:sp>
          <p:nvSpPr>
            <p:cNvPr id="6" name="矩形 5"/>
            <p:cNvSpPr>
              <a:spLocks noChangeAspect="1"/>
            </p:cNvSpPr>
            <p:nvPr/>
          </p:nvSpPr>
          <p:spPr>
            <a:xfrm>
              <a:off x="692150" y="3112587"/>
              <a:ext cx="6830716" cy="6832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z="3200" b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再画几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个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就是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7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个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?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接着画一画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。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endParaRPr lang="zh-CN" altLang="zh-CN" sz="3200">
                <a:solidFill>
                  <a:srgbClr val="000000"/>
                </a:solidFill>
                <a:effectLst/>
                <a:latin typeface="NEU-BZ-S92"/>
                <a:ea typeface="方正楷体_GBK"/>
                <a:cs typeface="Times New Roman" panose="02020603050405020304" pitchFamily="18" charset="0"/>
              </a:endParaRPr>
            </a:p>
          </p:txBody>
        </p:sp>
        <p:pic>
          <p:nvPicPr>
            <p:cNvPr id="7" name="JM1TR114-1Z.eps" descr="id:2147488118;FounderCES"/>
            <p:cNvPicPr/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784100" y="3276128"/>
              <a:ext cx="405765" cy="405765"/>
            </a:xfrm>
            <a:prstGeom prst="rect">
              <a:avLst/>
            </a:prstGeom>
          </p:spPr>
        </p:pic>
      </p:grpSp>
      <p:pic>
        <p:nvPicPr>
          <p:cNvPr id="9" name="JM1TR114Z.eps" descr="id:2147488125;FounderCES"/>
          <p:cNvPicPr/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2166" y="3854767"/>
            <a:ext cx="9187705" cy="951074"/>
          </a:xfrm>
          <a:prstGeom prst="rect">
            <a:avLst/>
          </a:prstGeom>
        </p:spPr>
      </p:pic>
      <p:sp>
        <p:nvSpPr>
          <p:cNvPr id="10" name="矩形 9"/>
          <p:cNvSpPr>
            <a:spLocks noChangeAspect="1"/>
          </p:cNvSpPr>
          <p:nvPr/>
        </p:nvSpPr>
        <p:spPr>
          <a:xfrm>
            <a:off x="1720850" y="2135774"/>
            <a:ext cx="192873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</a:rPr>
              <a:t>○○○○ </a:t>
            </a:r>
            <a:endParaRPr lang="zh-CN" altLang="en-US" sz="320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5426018" y="2135774"/>
            <a:ext cx="1415772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</a:rPr>
              <a:t>○○○</a:t>
            </a:r>
            <a:endParaRPr lang="zh-CN" altLang="en-US" sz="320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9014468" y="2135773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</a:rPr>
              <a:t>○○</a:t>
            </a:r>
            <a:endParaRPr lang="zh-CN" altLang="en-US" sz="3200"/>
          </a:p>
        </p:txBody>
      </p:sp>
      <p:grpSp>
        <p:nvGrpSpPr>
          <p:cNvPr id="17" name="组合 16"/>
          <p:cNvGrpSpPr/>
          <p:nvPr/>
        </p:nvGrpSpPr>
        <p:grpSpPr>
          <a:xfrm>
            <a:off x="2133600" y="4177828"/>
            <a:ext cx="1197648" cy="266700"/>
            <a:chOff x="2133600" y="4177828"/>
            <a:chExt cx="1197648" cy="266700"/>
          </a:xfrm>
        </p:grpSpPr>
        <p:sp>
          <p:nvSpPr>
            <p:cNvPr id="13" name="心形 12"/>
            <p:cNvSpPr/>
            <p:nvPr/>
          </p:nvSpPr>
          <p:spPr>
            <a:xfrm>
              <a:off x="2133600" y="4177828"/>
              <a:ext cx="228600" cy="266700"/>
            </a:xfrm>
            <a:prstGeom prst="hear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心形 13"/>
            <p:cNvSpPr/>
            <p:nvPr/>
          </p:nvSpPr>
          <p:spPr>
            <a:xfrm>
              <a:off x="2456616" y="4177828"/>
              <a:ext cx="228600" cy="266700"/>
            </a:xfrm>
            <a:prstGeom prst="hear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心形 14"/>
            <p:cNvSpPr/>
            <p:nvPr/>
          </p:nvSpPr>
          <p:spPr>
            <a:xfrm>
              <a:off x="2779632" y="4177828"/>
              <a:ext cx="228600" cy="266700"/>
            </a:xfrm>
            <a:prstGeom prst="hear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心形 15"/>
            <p:cNvSpPr/>
            <p:nvPr/>
          </p:nvSpPr>
          <p:spPr>
            <a:xfrm>
              <a:off x="3102648" y="4177828"/>
              <a:ext cx="228600" cy="266700"/>
            </a:xfrm>
            <a:prstGeom prst="hear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5753100" y="4170688"/>
            <a:ext cx="874632" cy="266700"/>
            <a:chOff x="2133600" y="4177828"/>
            <a:chExt cx="874632" cy="266700"/>
          </a:xfrm>
        </p:grpSpPr>
        <p:sp>
          <p:nvSpPr>
            <p:cNvPr id="19" name="心形 18"/>
            <p:cNvSpPr/>
            <p:nvPr/>
          </p:nvSpPr>
          <p:spPr>
            <a:xfrm>
              <a:off x="2133600" y="4177828"/>
              <a:ext cx="228600" cy="266700"/>
            </a:xfrm>
            <a:prstGeom prst="hear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心形 19"/>
            <p:cNvSpPr/>
            <p:nvPr/>
          </p:nvSpPr>
          <p:spPr>
            <a:xfrm>
              <a:off x="2456616" y="4177828"/>
              <a:ext cx="228600" cy="266700"/>
            </a:xfrm>
            <a:prstGeom prst="hear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心形 20"/>
            <p:cNvSpPr/>
            <p:nvPr/>
          </p:nvSpPr>
          <p:spPr>
            <a:xfrm>
              <a:off x="2779632" y="4177828"/>
              <a:ext cx="228600" cy="266700"/>
            </a:xfrm>
            <a:prstGeom prst="hear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8026400" y="4170688"/>
            <a:ext cx="1548351" cy="266700"/>
            <a:chOff x="2133600" y="4177828"/>
            <a:chExt cx="1548351" cy="266700"/>
          </a:xfrm>
        </p:grpSpPr>
        <p:sp>
          <p:nvSpPr>
            <p:cNvPr id="24" name="心形 23"/>
            <p:cNvSpPr/>
            <p:nvPr/>
          </p:nvSpPr>
          <p:spPr>
            <a:xfrm>
              <a:off x="2133600" y="4177828"/>
              <a:ext cx="228600" cy="266700"/>
            </a:xfrm>
            <a:prstGeom prst="hear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心形 24"/>
            <p:cNvSpPr/>
            <p:nvPr/>
          </p:nvSpPr>
          <p:spPr>
            <a:xfrm>
              <a:off x="2456616" y="4177828"/>
              <a:ext cx="228600" cy="266700"/>
            </a:xfrm>
            <a:prstGeom prst="hear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心形 25"/>
            <p:cNvSpPr/>
            <p:nvPr/>
          </p:nvSpPr>
          <p:spPr>
            <a:xfrm>
              <a:off x="2779632" y="4177828"/>
              <a:ext cx="228600" cy="266700"/>
            </a:xfrm>
            <a:prstGeom prst="hear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心形 26"/>
            <p:cNvSpPr/>
            <p:nvPr/>
          </p:nvSpPr>
          <p:spPr>
            <a:xfrm>
              <a:off x="3102648" y="4177828"/>
              <a:ext cx="228600" cy="266700"/>
            </a:xfrm>
            <a:prstGeom prst="hear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心形 27"/>
            <p:cNvSpPr/>
            <p:nvPr/>
          </p:nvSpPr>
          <p:spPr>
            <a:xfrm>
              <a:off x="3453351" y="4177828"/>
              <a:ext cx="228600" cy="266700"/>
            </a:xfrm>
            <a:prstGeom prst="hear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809631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997727"/>
            <a:ext cx="10807700" cy="64360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七、每组都有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7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颗球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猜一猜每组的纸杯里分别盖住了几颗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4" name="JM1TR115Z.eps" descr="id:2147488139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2150" y="1851594"/>
            <a:ext cx="10220949" cy="2121218"/>
          </a:xfrm>
          <a:prstGeom prst="rect">
            <a:avLst/>
          </a:prstGeom>
        </p:spPr>
      </p:pic>
      <p:sp>
        <p:nvSpPr>
          <p:cNvPr id="15" name="矩形 14"/>
          <p:cNvSpPr>
            <a:spLocks noChangeAspect="1"/>
          </p:cNvSpPr>
          <p:nvPr/>
        </p:nvSpPr>
        <p:spPr>
          <a:xfrm>
            <a:off x="1995666" y="3441868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endParaRPr lang="zh-CN" altLang="en-US" sz="320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4508116" y="3441868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endParaRPr lang="zh-CN" altLang="en-US" sz="3200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7100807" y="3441868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</a:t>
            </a:r>
            <a:endParaRPr lang="zh-CN" altLang="en-US" sz="32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9498573" y="3441868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3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307</TotalTime>
  <Words>191</Words>
  <Application>Microsoft Office PowerPoint</Application>
  <PresentationFormat>宽屏</PresentationFormat>
  <Paragraphs>55</Paragraphs>
  <Slides>10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3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7" baseType="lpstr">
      <vt:lpstr>NEU-BZ-S92</vt:lpstr>
      <vt:lpstr>方正楷体_GBK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1_专业教辅课件Q:251490010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37</cp:revision>
  <dcterms:created xsi:type="dcterms:W3CDTF">2021-07-19T03:09:34Z</dcterms:created>
  <dcterms:modified xsi:type="dcterms:W3CDTF">2024-09-13T01:19:38Z</dcterms:modified>
</cp:coreProperties>
</file>