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wav" ContentType="audio/x-wav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2"/>
  </p:notesMasterIdLst>
  <p:sldIdLst>
    <p:sldId id="256" r:id="rId2"/>
    <p:sldId id="731" r:id="rId3"/>
    <p:sldId id="732" r:id="rId4"/>
    <p:sldId id="749" r:id="rId5"/>
    <p:sldId id="736" r:id="rId6"/>
    <p:sldId id="737" r:id="rId7"/>
    <p:sldId id="733" r:id="rId8"/>
    <p:sldId id="734" r:id="rId9"/>
    <p:sldId id="748" r:id="rId10"/>
    <p:sldId id="735" r:id="rId11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53" userDrawn="1">
          <p15:clr>
            <a:srgbClr val="A4A3A4"/>
          </p15:clr>
        </p15:guide>
        <p15:guide id="2" pos="4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498" y="84"/>
      </p:cViewPr>
      <p:guideLst>
        <p:guide orient="horz" pos="453"/>
        <p:guide pos="4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image" Target="../media/image3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media/audio1.wav>
</file>

<file path=ppt/media/audio2.wav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10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16421" y="1655911"/>
            <a:ext cx="11017224" cy="432048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reflection blurRad="6350" stA="52000" endA="300" endPos="35000" dir="5400000" sy="-100000" algn="bl" rotWithShape="0"/>
          </a:effectLst>
        </p:spPr>
        <p:txBody>
          <a:bodyPr wrap="none" lIns="91440" tIns="45720" rIns="91440" bIns="45720">
            <a:prstTxWarp prst="textArchUp">
              <a:avLst/>
            </a:prstTxWarp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ctr"/>
            <a:r>
              <a:rPr lang="zh-CN" altLang="en-US" sz="11500" b="0" dirty="0" smtClean="0">
                <a:ln w="0"/>
                <a:gradFill>
                  <a:gsLst>
                    <a:gs pos="25000">
                      <a:srgbClr val="339966"/>
                    </a:gs>
                    <a:gs pos="0">
                      <a:srgbClr val="D60093"/>
                    </a:gs>
                    <a:gs pos="65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课堂</a:t>
            </a:r>
            <a:r>
              <a:rPr lang="zh-CN" altLang="en-US" sz="11500" b="0" dirty="0" smtClean="0">
                <a:ln w="0"/>
                <a:gradFill>
                  <a:gsLst>
                    <a:gs pos="30000">
                      <a:srgbClr val="339966"/>
                    </a:gs>
                    <a:gs pos="67000">
                      <a:srgbClr val="D60093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练习</a:t>
            </a:r>
            <a:endParaRPr lang="zh-CN" altLang="en-US" sz="11500" b="0" dirty="0">
              <a:ln w="0"/>
              <a:gradFill>
                <a:gsLst>
                  <a:gs pos="30000">
                    <a:srgbClr val="339966"/>
                  </a:gs>
                  <a:gs pos="67000">
                    <a:srgbClr val="D60093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60007" dist="200025" dir="15000000" sy="30000" kx="-1800000" algn="bl" rotWithShape="0">
                  <a:prstClr val="black">
                    <a:alpha val="32000"/>
                  </a:prstClr>
                </a:outerShdw>
                <a:reflection blurRad="6350" stA="53000" endA="300" endPos="35500" dir="5400000" sy="-90000" algn="bl" rotWithShape="0"/>
              </a:effectLst>
              <a:latin typeface="华文琥珀" panose="02010800040101010101" pitchFamily="2" charset="-122"/>
              <a:ea typeface="华文琥珀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8" presetClass="entr" presetSubtype="0" accel="5000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基础梳理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-1.8049E-6 4.94855E-7 L -1.8049E-6 -0.07202 " pathEditMode="relative" rAng="0" ptsTypes="AA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3601"/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云形 1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" Target="../slides/slide2.xml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="" xmlns:a16="http://schemas.microsoft.com/office/drawing/2014/main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="" xmlns:a16="http://schemas.microsoft.com/office/drawing/2014/main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="" xmlns:a16="http://schemas.microsoft.com/office/drawing/2014/main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8" action="ppaction://hlinksldjump" highlightClick="1">
              <a:snd r:embed="rId9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89" r:id="rId2"/>
    <p:sldLayoutId id="2147483690" r:id="rId3"/>
    <p:sldLayoutId id="2147483691" r:id="rId4"/>
    <p:sldLayoutId id="2147483692" r:id="rId5"/>
    <p:sldLayoutId id="2147483694" r:id="rId6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7.xml"/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Relationship Id="rId5" Type="http://schemas.openxmlformats.org/officeDocument/2006/relationships/audio" Target="../media/audio2.wav"/><Relationship Id="rId4" Type="http://schemas.openxmlformats.org/officeDocument/2006/relationships/slide" Target="slide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__1.docx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__2.docx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4.emf"/><Relationship Id="rId5" Type="http://schemas.openxmlformats.org/officeDocument/2006/relationships/package" Target="../embeddings/Microsoft_Word___3.docx"/><Relationship Id="rId4" Type="http://schemas.openxmlformats.org/officeDocument/2006/relationships/image" Target="../media/image3.emf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__4.docx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5.emf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圆角矩形 1"/>
          <p:cNvSpPr/>
          <p:nvPr/>
        </p:nvSpPr>
        <p:spPr>
          <a:xfrm>
            <a:off x="504453" y="3384103"/>
            <a:ext cx="10513168" cy="151216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第八</a:t>
            </a:r>
            <a:r>
              <a:rPr lang="zh-CN" altLang="en-US" sz="40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单元</a:t>
            </a:r>
            <a:endParaRPr lang="en-US" altLang="zh-CN" sz="4000" dirty="0" smtClean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pPr algn="ctr"/>
            <a:r>
              <a:rPr lang="en-US" altLang="zh-CN" sz="4000" dirty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26</a:t>
            </a:r>
            <a:r>
              <a:rPr lang="zh-CN" altLang="en-US" sz="400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　手术台就是阵地</a:t>
            </a:r>
            <a:endParaRPr lang="zh-CN" altLang="en-US" sz="40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32" presetClass="emp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23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4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5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6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7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376661" y="1295871"/>
            <a:ext cx="6984604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non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练习结束啦，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继续努力呀！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791815"/>
            <a:ext cx="1872208" cy="4824536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5" name="云形 4">
            <a:hlinkClick r:id="rId2" action="ppaction://hlinksldjump"/>
          </p:cNvPr>
          <p:cNvSpPr/>
          <p:nvPr/>
        </p:nvSpPr>
        <p:spPr>
          <a:xfrm>
            <a:off x="4608909" y="791815"/>
            <a:ext cx="3960440" cy="1512168"/>
          </a:xfrm>
          <a:prstGeom prst="cloud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基础梳理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6" name="云形 5">
            <a:hlinkClick r:id="rId3" action="ppaction://hlinksldjump"/>
          </p:cNvPr>
          <p:cNvSpPr/>
          <p:nvPr/>
        </p:nvSpPr>
        <p:spPr>
          <a:xfrm>
            <a:off x="4608854" y="2520007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7" name="云形 6">
            <a:hlinkClick r:id="rId4" action="ppaction://hlinksldjump"/>
          </p:cNvPr>
          <p:cNvSpPr/>
          <p:nvPr/>
        </p:nvSpPr>
        <p:spPr>
          <a:xfrm>
            <a:off x="4608854" y="4248199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8" name="动作按钮: 自定义 7">
            <a:hlinkClick r:id="rId2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608456" y="785396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动作按钮: 自定义 8">
            <a:hlinkClick r:id="rId3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607232" y="2489614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动作按钮: 自定义 9">
            <a:hlinkClick r:id="rId4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579234" y="4229699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 tmFilter="0,0; .5, 1; 1, 1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80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1000" tmFilter="0,0; .5, 1; 1, 1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31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1000" tmFilter="0,0; .5, 1; 1, 1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 animBg="1"/>
      <p:bldP spid="6" grpId="0" animBg="1"/>
      <p:bldP spid="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911737401"/>
              </p:ext>
            </p:extLst>
          </p:nvPr>
        </p:nvGraphicFramePr>
        <p:xfrm>
          <a:off x="452438" y="2061927"/>
          <a:ext cx="10836275" cy="24701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7" name="文档" r:id="rId3" imgW="3826154" imgH="875088" progId="Word.Document.12">
                  <p:embed/>
                </p:oleObj>
              </mc:Choice>
              <mc:Fallback>
                <p:oleObj name="文档" r:id="rId3" imgW="3826154" imgH="875088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52438" y="2061927"/>
                        <a:ext cx="10836275" cy="24701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矩形 2"/>
          <p:cNvSpPr>
            <a:spLocks noChangeAspect="1"/>
          </p:cNvSpPr>
          <p:nvPr/>
        </p:nvSpPr>
        <p:spPr>
          <a:xfrm>
            <a:off x="349250" y="1223863"/>
            <a:ext cx="10833100" cy="73250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一、找出下列加点字的注音全都正确的一项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在括号里画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 dirty="0">
                <a:solidFill>
                  <a:srgbClr val="000000"/>
                </a:solidFill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8693701" y="2928481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>
            <a:spLocks noChangeAspect="1"/>
          </p:cNvSpPr>
          <p:nvPr/>
        </p:nvSpPr>
        <p:spPr>
          <a:xfrm>
            <a:off x="349250" y="943067"/>
            <a:ext cx="3696846" cy="73250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二、看拼音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写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词语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pic>
        <p:nvPicPr>
          <p:cNvPr id="13" name="图片 1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5270" y="1790978"/>
            <a:ext cx="11132540" cy="3364275"/>
          </a:xfrm>
          <a:prstGeom prst="rect">
            <a:avLst/>
          </a:prstGeom>
        </p:spPr>
      </p:pic>
      <p:sp>
        <p:nvSpPr>
          <p:cNvPr id="14" name="矩形 13"/>
          <p:cNvSpPr/>
          <p:nvPr/>
        </p:nvSpPr>
        <p:spPr>
          <a:xfrm>
            <a:off x="317925" y="2358689"/>
            <a:ext cx="1726755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40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离    开</a:t>
            </a:r>
            <a:endParaRPr lang="zh-CN" altLang="en-US" sz="4000" dirty="0"/>
          </a:p>
        </p:txBody>
      </p:sp>
      <p:sp>
        <p:nvSpPr>
          <p:cNvPr id="23" name="矩形 22"/>
          <p:cNvSpPr/>
          <p:nvPr/>
        </p:nvSpPr>
        <p:spPr>
          <a:xfrm>
            <a:off x="3365109" y="2358689"/>
            <a:ext cx="1726755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40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激    烈</a:t>
            </a:r>
            <a:endParaRPr lang="zh-CN" altLang="en-US" sz="4000" dirty="0"/>
          </a:p>
        </p:txBody>
      </p:sp>
      <p:sp>
        <p:nvSpPr>
          <p:cNvPr id="24" name="矩形 23"/>
          <p:cNvSpPr/>
          <p:nvPr/>
        </p:nvSpPr>
        <p:spPr>
          <a:xfrm>
            <a:off x="6356428" y="2358689"/>
            <a:ext cx="1726755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40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匆    匆</a:t>
            </a:r>
            <a:endParaRPr lang="zh-CN" altLang="en-US" sz="4000" dirty="0"/>
          </a:p>
        </p:txBody>
      </p:sp>
      <p:sp>
        <p:nvSpPr>
          <p:cNvPr id="25" name="矩形 24"/>
          <p:cNvSpPr/>
          <p:nvPr/>
        </p:nvSpPr>
        <p:spPr>
          <a:xfrm>
            <a:off x="9370989" y="2358689"/>
            <a:ext cx="1726755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40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卫    生</a:t>
            </a:r>
            <a:endParaRPr lang="zh-CN" altLang="en-US" sz="4000" dirty="0"/>
          </a:p>
        </p:txBody>
      </p:sp>
      <p:sp>
        <p:nvSpPr>
          <p:cNvPr id="26" name="矩形 25"/>
          <p:cNvSpPr/>
          <p:nvPr/>
        </p:nvSpPr>
        <p:spPr>
          <a:xfrm>
            <a:off x="319754" y="4240729"/>
            <a:ext cx="1726755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40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取    出</a:t>
            </a:r>
            <a:endParaRPr lang="zh-CN" altLang="en-US" sz="4000" dirty="0"/>
          </a:p>
        </p:txBody>
      </p:sp>
      <p:sp>
        <p:nvSpPr>
          <p:cNvPr id="27" name="矩形 26"/>
          <p:cNvSpPr/>
          <p:nvPr/>
        </p:nvSpPr>
        <p:spPr>
          <a:xfrm>
            <a:off x="3365109" y="4240729"/>
            <a:ext cx="1726755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40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仍    然</a:t>
            </a:r>
            <a:endParaRPr lang="zh-CN" altLang="en-US" sz="4000" dirty="0"/>
          </a:p>
        </p:txBody>
      </p:sp>
      <p:sp>
        <p:nvSpPr>
          <p:cNvPr id="28" name="矩形 27"/>
          <p:cNvSpPr/>
          <p:nvPr/>
        </p:nvSpPr>
        <p:spPr>
          <a:xfrm>
            <a:off x="6350062" y="4240729"/>
            <a:ext cx="1726755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40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刚    刚</a:t>
            </a:r>
            <a:endParaRPr lang="zh-CN" altLang="en-US" sz="4000" dirty="0"/>
          </a:p>
        </p:txBody>
      </p:sp>
      <p:sp>
        <p:nvSpPr>
          <p:cNvPr id="29" name="矩形 28"/>
          <p:cNvSpPr/>
          <p:nvPr/>
        </p:nvSpPr>
        <p:spPr>
          <a:xfrm>
            <a:off x="9400484" y="4240729"/>
            <a:ext cx="1726755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40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气    焰</a:t>
            </a:r>
            <a:endParaRPr lang="zh-CN" altLang="en-US" sz="4000" dirty="0"/>
          </a:p>
        </p:txBody>
      </p:sp>
    </p:spTree>
    <p:extLst>
      <p:ext uri="{BB962C8B-B14F-4D97-AF65-F5344CB8AC3E}">
        <p14:creationId xmlns:p14="http://schemas.microsoft.com/office/powerpoint/2010/main" val="98640608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23" grpId="0"/>
      <p:bldP spid="24" grpId="0"/>
      <p:bldP spid="25" grpId="0"/>
      <p:bldP spid="26" grpId="0"/>
      <p:bldP spid="27" grpId="0"/>
      <p:bldP spid="28" grpId="0"/>
      <p:bldP spid="2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组合 6"/>
          <p:cNvGrpSpPr/>
          <p:nvPr/>
        </p:nvGrpSpPr>
        <p:grpSpPr>
          <a:xfrm>
            <a:off x="349250" y="806393"/>
            <a:ext cx="10936739" cy="5107822"/>
            <a:chOff x="349250" y="806393"/>
            <a:chExt cx="10936739" cy="5107822"/>
          </a:xfrm>
        </p:grpSpPr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349250" y="806393"/>
              <a:ext cx="10833100" cy="1372683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lnSpc>
                  <a:spcPct val="13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en-US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三</a:t>
              </a:r>
              <a:r>
                <a:rPr lang="zh-CN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、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给下列加点字选择正确的读音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填入括号</a:t>
              </a:r>
              <a:r>
                <a:rPr lang="zh-CN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中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 algn="ctr">
                <a:lnSpc>
                  <a:spcPct val="13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dòu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　　</a:t>
              </a:r>
              <a:r>
                <a:rPr lang="en-US" altLang="zh-CN" dirty="0" err="1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dǒu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graphicFrame>
          <p:nvGraphicFramePr>
            <p:cNvPr id="4" name="对象 3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2667123665"/>
                </p:ext>
              </p:extLst>
            </p:nvPr>
          </p:nvGraphicFramePr>
          <p:xfrm>
            <a:off x="452889" y="2147424"/>
            <a:ext cx="10833100" cy="1651438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2092" name="文档" r:id="rId3" imgW="3826154" imgH="583273" progId="Word.Document.12">
                    <p:embed/>
                  </p:oleObj>
                </mc:Choice>
                <mc:Fallback>
                  <p:oleObj name="文档" r:id="rId3" imgW="3826154" imgH="583273" progId="Word.Document.12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4"/>
                        <a:stretch>
                          <a:fillRect/>
                        </a:stretch>
                      </p:blipFill>
                      <p:spPr>
                        <a:xfrm>
                          <a:off x="452889" y="2147424"/>
                          <a:ext cx="10833100" cy="1651438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sp>
          <p:nvSpPr>
            <p:cNvPr id="5" name="矩形 4"/>
            <p:cNvSpPr>
              <a:spLocks noChangeAspect="1"/>
            </p:cNvSpPr>
            <p:nvPr/>
          </p:nvSpPr>
          <p:spPr>
            <a:xfrm>
              <a:off x="4726893" y="3542697"/>
              <a:ext cx="2077813" cy="73250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>
                <a:lnSpc>
                  <a:spcPct val="13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dà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　　</a:t>
              </a:r>
              <a:r>
                <a:rPr lang="en-US" altLang="zh-CN" dirty="0" err="1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dài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graphicFrame>
          <p:nvGraphicFramePr>
            <p:cNvPr id="6" name="对象 5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4289851561"/>
                </p:ext>
              </p:extLst>
            </p:nvPr>
          </p:nvGraphicFramePr>
          <p:xfrm>
            <a:off x="452889" y="4262777"/>
            <a:ext cx="10833100" cy="1651438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2093" name="文档" r:id="rId5" imgW="3826154" imgH="583273" progId="Word.Document.12">
                    <p:embed/>
                  </p:oleObj>
                </mc:Choice>
                <mc:Fallback>
                  <p:oleObj name="文档" r:id="rId5" imgW="3826154" imgH="583273" progId="Word.Document.12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6"/>
                        <a:stretch>
                          <a:fillRect/>
                        </a:stretch>
                      </p:blipFill>
                      <p:spPr>
                        <a:xfrm>
                          <a:off x="452889" y="4262777"/>
                          <a:ext cx="10833100" cy="1651438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</p:grpSp>
      <p:sp>
        <p:nvSpPr>
          <p:cNvPr id="2" name="矩形 1"/>
          <p:cNvSpPr/>
          <p:nvPr/>
        </p:nvSpPr>
        <p:spPr>
          <a:xfrm>
            <a:off x="2376661" y="2179298"/>
            <a:ext cx="93487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dòu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9259933" y="2179298"/>
            <a:ext cx="93487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dòu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3613813" y="2973143"/>
            <a:ext cx="93487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dǒu</a:t>
            </a:r>
            <a:endParaRPr lang="zh-CN" altLang="en-US" dirty="0"/>
          </a:p>
        </p:txBody>
      </p:sp>
      <p:sp>
        <p:nvSpPr>
          <p:cNvPr id="10" name="矩形 9"/>
          <p:cNvSpPr/>
          <p:nvPr/>
        </p:nvSpPr>
        <p:spPr>
          <a:xfrm>
            <a:off x="1254029" y="4298671"/>
            <a:ext cx="66236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dà</a:t>
            </a:r>
            <a:endParaRPr lang="zh-CN" altLang="en-US" dirty="0"/>
          </a:p>
        </p:txBody>
      </p:sp>
      <p:sp>
        <p:nvSpPr>
          <p:cNvPr id="11" name="矩形 10"/>
          <p:cNvSpPr/>
          <p:nvPr/>
        </p:nvSpPr>
        <p:spPr>
          <a:xfrm>
            <a:off x="4877277" y="4298670"/>
            <a:ext cx="77617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err="1">
                <a:latin typeface="Arial" panose="020B0604020202020204" pitchFamily="34" charset="0"/>
                <a:cs typeface="Times New Roman" panose="02020603050405020304" pitchFamily="18" charset="0"/>
              </a:rPr>
              <a:t>dài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222975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8" grpId="0"/>
      <p:bldP spid="9" grpId="0"/>
      <p:bldP spid="10" grpId="0"/>
      <p:bldP spid="11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49250" y="1410391"/>
            <a:ext cx="10833100" cy="73250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en-US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、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读句子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写出加点词语的近义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词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3" name="对象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218103282"/>
              </p:ext>
            </p:extLst>
          </p:nvPr>
        </p:nvGraphicFramePr>
        <p:xfrm>
          <a:off x="452889" y="2224327"/>
          <a:ext cx="10833100" cy="247766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95" name="文档" r:id="rId3" imgW="3826154" imgH="875088" progId="Word.Document.12">
                  <p:embed/>
                </p:oleObj>
              </mc:Choice>
              <mc:Fallback>
                <p:oleObj name="文档" r:id="rId3" imgW="3826154" imgH="875088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52889" y="2224327"/>
                        <a:ext cx="10833100" cy="2477661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矩形 3"/>
          <p:cNvSpPr/>
          <p:nvPr/>
        </p:nvSpPr>
        <p:spPr>
          <a:xfrm>
            <a:off x="6604972" y="2266033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镇静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2923229" y="4032175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灵敏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39944833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49250" y="729639"/>
            <a:ext cx="10833100" cy="521373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五、读句子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完成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练习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手术台是医生的阵地。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这是一个比喻句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把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比作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。这句话突出表现了白求恩大夫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r>
              <a:rPr lang="en-US" altLang="zh-CN" u="sng" dirty="0" smtClean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                                                                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en-US" u="sng" dirty="0" smtClean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   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精神。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仿写句子。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u="sng" dirty="0" smtClean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           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是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　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的阵地。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u="sng" dirty="0" smtClean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           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是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　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的阵地。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4192459" y="2058463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手术台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6667645" y="2058462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阵地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2798877" y="2696703"/>
            <a:ext cx="801213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严谨负责的敬业精神和舍己为人、不怕牺牲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844829" y="4599183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讲台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3688154" y="4599183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老师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844828" y="5235496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舞台</a:t>
            </a:r>
            <a:endParaRPr lang="zh-CN" altLang="en-US" dirty="0"/>
          </a:p>
        </p:txBody>
      </p:sp>
      <p:sp>
        <p:nvSpPr>
          <p:cNvPr id="10" name="矩形 9"/>
          <p:cNvSpPr/>
          <p:nvPr/>
        </p:nvSpPr>
        <p:spPr>
          <a:xfrm>
            <a:off x="3688154" y="5235496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演员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06945315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7" grpId="0"/>
      <p:bldP spid="8" grpId="0"/>
      <p:bldP spid="9" grpId="0"/>
      <p:bldP spid="10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组合 12"/>
          <p:cNvGrpSpPr/>
          <p:nvPr/>
        </p:nvGrpSpPr>
        <p:grpSpPr>
          <a:xfrm>
            <a:off x="349250" y="729639"/>
            <a:ext cx="10833100" cy="5213735"/>
            <a:chOff x="349250" y="729639"/>
            <a:chExt cx="10833100" cy="5213735"/>
          </a:xfrm>
        </p:grpSpPr>
        <p:sp>
          <p:nvSpPr>
            <p:cNvPr id="2" name="矩形 1"/>
            <p:cNvSpPr>
              <a:spLocks noChangeAspect="1"/>
            </p:cNvSpPr>
            <p:nvPr/>
          </p:nvSpPr>
          <p:spPr>
            <a:xfrm>
              <a:off x="349250" y="729639"/>
              <a:ext cx="10833100" cy="5213735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lnSpc>
                  <a:spcPct val="13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en-US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六</a:t>
              </a:r>
              <a:r>
                <a:rPr lang="zh-CN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、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课内阅读我最</a:t>
              </a:r>
              <a:r>
                <a:rPr lang="zh-CN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棒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 indent="720000">
                <a:lnSpc>
                  <a:spcPct val="13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敌人不断反扑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战斗非常激烈。我军的伤员陆续从火线上抬下来。在离火线不远的一座小庙里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白求恩大夫正在给伤员做手术。</a:t>
              </a:r>
              <a:r>
                <a:rPr lang="zh-CN" altLang="zh-CN" u="sng" dirty="0">
                  <a:solidFill>
                    <a:srgbClr val="000000"/>
                  </a:solidFill>
                  <a:uFill>
                    <a:solidFill>
                      <a:srgbClr val="000000"/>
                    </a:solidFill>
                  </a:uFill>
                  <a:ea typeface="楷体" panose="02010609060101010101" pitchFamily="49" charset="-122"/>
                  <a:cs typeface="Times New Roman" panose="02020603050405020304" pitchFamily="18" charset="0"/>
                </a:rPr>
                <a:t>他已经两天两夜没休息了</a:t>
              </a:r>
              <a:r>
                <a:rPr lang="en-US" altLang="zh-CN" u="sng" dirty="0">
                  <a:solidFill>
                    <a:srgbClr val="000000"/>
                  </a:solidFill>
                  <a:uFill>
                    <a:solidFill>
                      <a:srgbClr val="000000"/>
                    </a:solidFill>
                  </a:u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u="sng" dirty="0">
                  <a:solidFill>
                    <a:srgbClr val="000000"/>
                  </a:solidFill>
                  <a:uFill>
                    <a:solidFill>
                      <a:srgbClr val="000000"/>
                    </a:solidFill>
                  </a:uFill>
                  <a:ea typeface="楷体" panose="02010609060101010101" pitchFamily="49" charset="-122"/>
                  <a:cs typeface="Times New Roman" panose="02020603050405020304" pitchFamily="18" charset="0"/>
                </a:rPr>
                <a:t>眼球上布满了血丝。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突然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几发炮弹落在小庙前的空地上。硝烟滚滚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弹片纷飞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小庙被烟雾淹没了。白求恩仍然镇定地站在手术台旁。他接过助手递过来的镊子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敏捷地从伤员的腹腔里取出一块弹片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zh-CN" altLang="zh-CN" dirty="0">
                  <a:solidFill>
                    <a:srgbClr val="000000"/>
                  </a:solidFill>
                  <a:ea typeface="楷体" panose="02010609060101010101" pitchFamily="49" charset="-122"/>
                  <a:cs typeface="Times New Roman" panose="02020603050405020304" pitchFamily="18" charset="0"/>
                </a:rPr>
                <a:t>丢在盘子里。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7088265" y="3652471"/>
              <a:ext cx="466794" cy="45974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sz="2200" dirty="0" smtClean="0">
                  <a:solidFill>
                    <a:schemeClr val="tx1"/>
                  </a:solidFill>
                  <a:latin typeface="楷体" panose="02010609060101010101" charset="-122"/>
                  <a:ea typeface="楷体" panose="02010609060101010101" charset="-122"/>
                </a:rPr>
                <a:t>·</a:t>
              </a:r>
              <a:endParaRPr lang="zh-CN" altLang="en-US" sz="2200" dirty="0">
                <a:solidFill>
                  <a:schemeClr val="tx1"/>
                </a:solidFill>
              </a:endParaRPr>
            </a:p>
          </p:txBody>
        </p:sp>
        <p:sp>
          <p:nvSpPr>
            <p:cNvPr id="4" name="矩形 3"/>
            <p:cNvSpPr>
              <a:spLocks noChangeAspect="1"/>
            </p:cNvSpPr>
            <p:nvPr/>
          </p:nvSpPr>
          <p:spPr>
            <a:xfrm>
              <a:off x="7490504" y="3652471"/>
              <a:ext cx="466794" cy="45974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sz="2200" dirty="0" smtClean="0">
                  <a:solidFill>
                    <a:schemeClr val="tx1"/>
                  </a:solidFill>
                  <a:latin typeface="楷体" panose="02010609060101010101" charset="-122"/>
                  <a:ea typeface="楷体" panose="02010609060101010101" charset="-122"/>
                </a:rPr>
                <a:t>·</a:t>
              </a:r>
              <a:endParaRPr lang="zh-CN" altLang="en-US" sz="2200" dirty="0">
                <a:solidFill>
                  <a:schemeClr val="tx1"/>
                </a:solidFill>
              </a:endParaRPr>
            </a:p>
          </p:txBody>
        </p:sp>
        <p:sp>
          <p:nvSpPr>
            <p:cNvPr id="5" name="矩形 4"/>
            <p:cNvSpPr>
              <a:spLocks noChangeAspect="1"/>
            </p:cNvSpPr>
            <p:nvPr/>
          </p:nvSpPr>
          <p:spPr>
            <a:xfrm>
              <a:off x="7892743" y="3652471"/>
              <a:ext cx="466794" cy="45974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sz="2200" dirty="0" smtClean="0">
                  <a:solidFill>
                    <a:schemeClr val="tx1"/>
                  </a:solidFill>
                  <a:latin typeface="楷体" panose="02010609060101010101" charset="-122"/>
                  <a:ea typeface="楷体" panose="02010609060101010101" charset="-122"/>
                </a:rPr>
                <a:t>·</a:t>
              </a:r>
              <a:endParaRPr lang="zh-CN" altLang="en-US" sz="2200" dirty="0">
                <a:solidFill>
                  <a:schemeClr val="tx1"/>
                </a:solidFill>
              </a:endParaRPr>
            </a:p>
          </p:txBody>
        </p:sp>
        <p:sp>
          <p:nvSpPr>
            <p:cNvPr id="6" name="矩形 5"/>
            <p:cNvSpPr>
              <a:spLocks noChangeAspect="1"/>
            </p:cNvSpPr>
            <p:nvPr/>
          </p:nvSpPr>
          <p:spPr>
            <a:xfrm>
              <a:off x="8294982" y="3652471"/>
              <a:ext cx="466794" cy="45974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sz="2200" dirty="0" smtClean="0">
                  <a:solidFill>
                    <a:schemeClr val="tx1"/>
                  </a:solidFill>
                  <a:latin typeface="楷体" panose="02010609060101010101" charset="-122"/>
                  <a:ea typeface="楷体" panose="02010609060101010101" charset="-122"/>
                </a:rPr>
                <a:t>·</a:t>
              </a:r>
              <a:endParaRPr lang="zh-CN" altLang="en-US" sz="2200" dirty="0">
                <a:solidFill>
                  <a:schemeClr val="tx1"/>
                </a:solidFill>
              </a:endParaRPr>
            </a:p>
          </p:txBody>
        </p:sp>
        <p:sp>
          <p:nvSpPr>
            <p:cNvPr id="9" name="矩形 8"/>
            <p:cNvSpPr>
              <a:spLocks noChangeAspect="1"/>
            </p:cNvSpPr>
            <p:nvPr/>
          </p:nvSpPr>
          <p:spPr>
            <a:xfrm>
              <a:off x="8861784" y="3652471"/>
              <a:ext cx="466794" cy="45974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sz="2200" dirty="0" smtClean="0">
                  <a:solidFill>
                    <a:schemeClr val="tx1"/>
                  </a:solidFill>
                  <a:latin typeface="楷体" panose="02010609060101010101" charset="-122"/>
                  <a:ea typeface="楷体" panose="02010609060101010101" charset="-122"/>
                </a:rPr>
                <a:t>·</a:t>
              </a:r>
              <a:endParaRPr lang="zh-CN" altLang="en-US" sz="2200" dirty="0">
                <a:solidFill>
                  <a:schemeClr val="tx1"/>
                </a:solidFill>
              </a:endParaRPr>
            </a:p>
          </p:txBody>
        </p:sp>
        <p:sp>
          <p:nvSpPr>
            <p:cNvPr id="10" name="矩形 9"/>
            <p:cNvSpPr>
              <a:spLocks noChangeAspect="1"/>
            </p:cNvSpPr>
            <p:nvPr/>
          </p:nvSpPr>
          <p:spPr>
            <a:xfrm>
              <a:off x="9264023" y="3652471"/>
              <a:ext cx="466794" cy="45974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sz="2200" dirty="0" smtClean="0">
                  <a:solidFill>
                    <a:schemeClr val="tx1"/>
                  </a:solidFill>
                  <a:latin typeface="楷体" panose="02010609060101010101" charset="-122"/>
                  <a:ea typeface="楷体" panose="02010609060101010101" charset="-122"/>
                </a:rPr>
                <a:t>·</a:t>
              </a:r>
              <a:endParaRPr lang="zh-CN" altLang="en-US" sz="2200" dirty="0">
                <a:solidFill>
                  <a:schemeClr val="tx1"/>
                </a:solidFill>
              </a:endParaRPr>
            </a:p>
          </p:txBody>
        </p:sp>
        <p:sp>
          <p:nvSpPr>
            <p:cNvPr id="11" name="矩形 10"/>
            <p:cNvSpPr>
              <a:spLocks noChangeAspect="1"/>
            </p:cNvSpPr>
            <p:nvPr/>
          </p:nvSpPr>
          <p:spPr>
            <a:xfrm>
              <a:off x="9666262" y="3652471"/>
              <a:ext cx="466794" cy="45974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sz="2200" dirty="0" smtClean="0">
                  <a:solidFill>
                    <a:schemeClr val="tx1"/>
                  </a:solidFill>
                  <a:latin typeface="楷体" panose="02010609060101010101" charset="-122"/>
                  <a:ea typeface="楷体" panose="02010609060101010101" charset="-122"/>
                </a:rPr>
                <a:t>·</a:t>
              </a:r>
              <a:endParaRPr lang="zh-CN" altLang="en-US" sz="2200" dirty="0">
                <a:solidFill>
                  <a:schemeClr val="tx1"/>
                </a:solidFill>
              </a:endParaRPr>
            </a:p>
          </p:txBody>
        </p:sp>
        <p:sp>
          <p:nvSpPr>
            <p:cNvPr id="12" name="矩形 11"/>
            <p:cNvSpPr>
              <a:spLocks noChangeAspect="1"/>
            </p:cNvSpPr>
            <p:nvPr/>
          </p:nvSpPr>
          <p:spPr>
            <a:xfrm>
              <a:off x="10068501" y="3652471"/>
              <a:ext cx="466794" cy="459741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en-US" sz="2200" dirty="0" smtClean="0">
                  <a:solidFill>
                    <a:schemeClr val="tx1"/>
                  </a:solidFill>
                  <a:latin typeface="楷体" panose="02010609060101010101" charset="-122"/>
                  <a:ea typeface="楷体" panose="02010609060101010101" charset="-122"/>
                </a:rPr>
                <a:t>·</a:t>
              </a:r>
              <a:endParaRPr lang="zh-CN" altLang="en-US" sz="2200" dirty="0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7502497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49250" y="729639"/>
            <a:ext cx="10833100" cy="521373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选文中画横线的句子说明白求恩大夫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选文中加点的词语说明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______________________________</a:t>
            </a: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用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</a:t>
            </a:r>
            <a:r>
              <a:rPr lang="zh-CN" altLang="en-US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两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句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话概括选文的意思。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白求恩大夫在极其恶劣的环境中给伤员做手术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en-US" altLang="zh-CN" dirty="0" smtClean="0"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这段话表现了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白求恩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________________________________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高贵品质。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687797" y="1439887"/>
            <a:ext cx="6192092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工作的时间很长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身体已极度疲劳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4847781" y="2071008"/>
            <a:ext cx="605486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战斗激烈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白求恩大夫的</a:t>
            </a:r>
            <a:r>
              <a:rPr lang="zh-CN" altLang="en-US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工作环境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4335255" y="4568911"/>
            <a:ext cx="6922600" cy="6832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对工作极端负责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不怕牺牲、舍己为人</a:t>
            </a:r>
            <a:endParaRPr lang="zh-CN" altLang="zh-CN" sz="4400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687797" y="2715246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恶劣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0829655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0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6" grpId="0"/>
      <p:bldP spid="7" grpId="0"/>
    </p:bld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4" id="{CE7074A4-8E2E-4CBB-87F4-F2447D6AA4C3}" vid="{40F39421-F9B8-4034-A31F-2C3218CA6E23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课堂练习(1)</Template>
  <TotalTime>86</TotalTime>
  <Words>306</Words>
  <Application>Microsoft Office PowerPoint</Application>
  <PresentationFormat>自定义</PresentationFormat>
  <Paragraphs>67</Paragraphs>
  <Slides>10</Slides>
  <Notes>1</Notes>
  <HiddenSlides>0</HiddenSlides>
  <MMClips>0</MMClips>
  <ScaleCrop>false</ScaleCrop>
  <HeadingPairs>
    <vt:vector size="8" baseType="variant">
      <vt:variant>
        <vt:lpstr>已用的字体</vt:lpstr>
      </vt:variant>
      <vt:variant>
        <vt:i4>12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10</vt:i4>
      </vt:variant>
    </vt:vector>
  </HeadingPairs>
  <TitlesOfParts>
    <vt:vector size="24" baseType="lpstr">
      <vt:lpstr>NEU-BZ-S92</vt:lpstr>
      <vt:lpstr>方正书宋_GBK</vt:lpstr>
      <vt:lpstr>黑体</vt:lpstr>
      <vt:lpstr>华文琥珀</vt:lpstr>
      <vt:lpstr>华文新魏</vt:lpstr>
      <vt:lpstr>楷体</vt:lpstr>
      <vt:lpstr>隶书</vt:lpstr>
      <vt:lpstr>宋体</vt:lpstr>
      <vt:lpstr>Arial</vt:lpstr>
      <vt:lpstr>Calibri</vt:lpstr>
      <vt:lpstr>Segoe UI Symbol</vt:lpstr>
      <vt:lpstr>Times New Roman</vt:lpstr>
      <vt:lpstr>专业教辅课件Q:251490010</vt:lpstr>
      <vt:lpstr>文档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ITSK.com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SkyUser</dc:creator>
  <cp:lastModifiedBy>SkyUser</cp:lastModifiedBy>
  <cp:revision>28</cp:revision>
  <dcterms:created xsi:type="dcterms:W3CDTF">2020-08-20T00:17:29Z</dcterms:created>
  <dcterms:modified xsi:type="dcterms:W3CDTF">2024-09-06T02:10:34Z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