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av" ContentType="audio/x-wav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5"/>
  </p:notesMasterIdLst>
  <p:sldIdLst>
    <p:sldId id="256" r:id="rId2"/>
    <p:sldId id="731" r:id="rId3"/>
    <p:sldId id="732" r:id="rId4"/>
    <p:sldId id="736" r:id="rId5"/>
    <p:sldId id="737" r:id="rId6"/>
    <p:sldId id="738" r:id="rId7"/>
    <p:sldId id="733" r:id="rId8"/>
    <p:sldId id="750" r:id="rId9"/>
    <p:sldId id="751" r:id="rId10"/>
    <p:sldId id="734" r:id="rId11"/>
    <p:sldId id="748" r:id="rId12"/>
    <p:sldId id="749" r:id="rId13"/>
    <p:sldId id="735" r:id="rId14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53" userDrawn="1">
          <p15:clr>
            <a:srgbClr val="A4A3A4"/>
          </p15:clr>
        </p15:guide>
        <p15:guide id="2" pos="4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0093"/>
    <a:srgbClr val="339966"/>
    <a:srgbClr val="E3261E"/>
    <a:srgbClr val="B53D5A"/>
    <a:srgbClr val="5F5F5F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591" autoAdjust="0"/>
  </p:normalViewPr>
  <p:slideViewPr>
    <p:cSldViewPr>
      <p:cViewPr varScale="1">
        <p:scale>
          <a:sx n="97" d="100"/>
          <a:sy n="97" d="100"/>
        </p:scale>
        <p:origin x="498" y="84"/>
      </p:cViewPr>
      <p:guideLst>
        <p:guide orient="horz" pos="453"/>
        <p:guide pos="4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13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16421" y="1655911"/>
            <a:ext cx="11017224" cy="432048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wrap="none" lIns="91440" tIns="45720" rIns="91440" bIns="45720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zh-CN" altLang="en-US" sz="11500" b="0" dirty="0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课堂</a:t>
            </a:r>
            <a:r>
              <a:rPr lang="zh-CN" altLang="en-US" sz="11500" b="0" dirty="0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练习</a:t>
            </a:r>
            <a:endParaRPr lang="zh-CN" altLang="en-US" sz="11500" b="0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9368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1635" y="0"/>
            <a:ext cx="3960440" cy="1512168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524695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-1.8049E-6 4.94855E-7 L -1.8049E-6 -0.07202 " pathEditMode="relative" rAng="0" ptsTypes="AA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01"/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1635" y="0"/>
            <a:ext cx="3960440" cy="1512168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云形 1"/>
          <p:cNvSpPr/>
          <p:nvPr userDrawn="1"/>
        </p:nvSpPr>
        <p:spPr>
          <a:xfrm>
            <a:off x="7561635" y="0"/>
            <a:ext cx="3960440" cy="1512168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" Target="../slides/slide2.xml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audio" Target="../media/audio1.wav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  <p:sp>
        <p:nvSpPr>
          <p:cNvPr id="2" name="动作按钮: 第一张 1">
            <a:hlinkClick r:id="rId8" action="ppaction://hlinksldjump" highlightClick="1">
              <a:snd r:embed="rId9" name="camera.wav"/>
            </a:hlinkClick>
          </p:cNvPr>
          <p:cNvSpPr/>
          <p:nvPr userDrawn="1"/>
        </p:nvSpPr>
        <p:spPr>
          <a:xfrm>
            <a:off x="10596459" y="5560029"/>
            <a:ext cx="864096" cy="898646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89" r:id="rId2"/>
    <p:sldLayoutId id="2147483690" r:id="rId3"/>
    <p:sldLayoutId id="2147483691" r:id="rId4"/>
    <p:sldLayoutId id="2147483692" r:id="rId5"/>
    <p:sldLayoutId id="2147483694" r:id="rId6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5" Type="http://schemas.openxmlformats.org/officeDocument/2006/relationships/audio" Target="../media/audio2.wav"/><Relationship Id="rId4" Type="http://schemas.openxmlformats.org/officeDocument/2006/relationships/slide" Target="slide10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.emf"/><Relationship Id="rId4" Type="http://schemas.openxmlformats.org/officeDocument/2006/relationships/package" Target="../embeddings/Microsoft_Word___1.docx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4.emf"/><Relationship Id="rId4" Type="http://schemas.openxmlformats.org/officeDocument/2006/relationships/package" Target="../embeddings/Microsoft_Word___2.docx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504453" y="3384103"/>
            <a:ext cx="10513168" cy="151216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第六</a:t>
            </a:r>
            <a:r>
              <a:rPr lang="zh-CN" altLang="en-US" sz="40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单元</a:t>
            </a:r>
            <a:endParaRPr lang="en-US" altLang="zh-CN" sz="4000" dirty="0" smtClean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algn="ctr"/>
            <a:r>
              <a:rPr lang="en-US" altLang="zh-CN" sz="4000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19</a:t>
            </a:r>
            <a:r>
              <a:rPr lang="zh-CN" altLang="en-US" sz="4000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　海滨小城</a:t>
            </a:r>
          </a:p>
        </p:txBody>
      </p:sp>
    </p:spTree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1099511"/>
            <a:ext cx="10833100" cy="393338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五、课内阅读我最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棒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20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海边是一片沙滩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沙滩上遍地是各种颜色、各种花纹的贝壳。这里的孩子见得多了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都不去理睬这些贝壳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贝壳只好寂寞地躺在那里。远处响起了汽笛声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那是出海捕鱼的船队回来了。船上满载着银光闪闪的鱼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还有青色的虾和蟹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金黄色的海螺。船队一靠岸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海滩上就喧闹起来。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7502497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1583903"/>
            <a:ext cx="10833100" cy="265303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从选文中找出下列词语的近义词。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理会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——(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孤独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——(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en-US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吵闹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——(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2468333" y="2268020"/>
            <a:ext cx="1223540" cy="20128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理睬　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寂寞　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喧闹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829655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>
            <a:spLocks noChangeAspect="1"/>
          </p:cNvSpPr>
          <p:nvPr/>
        </p:nvSpPr>
        <p:spPr>
          <a:xfrm>
            <a:off x="349250" y="729639"/>
            <a:ext cx="10833100" cy="521373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从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贝壳只好寂寞地躺在那里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中可以体会出海滩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在朗读这里时可以用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(A.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舒缓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轻快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的语气。在朗读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远处响起了汽笛声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那是出海捕鱼的船队回来了。船上满载着银光闪闪的鱼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还有青色的虾和蟹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金黄色的海螺。船队一靠岸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海滩上就喧闹起来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时可以用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(A.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舒缓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轻快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的语气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当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海滩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上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喧闹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起来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时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人们会怎么说怎么做呢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想象一下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写下来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略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753157" y="1430055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安静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6207649" y="1452097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8052277" y="3341591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79433053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376661" y="1295871"/>
            <a:ext cx="6984604" cy="2800767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none" rtlCol="0">
            <a:spAutoFit/>
          </a:bodyPr>
          <a:lstStyle/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练习结束啦，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继续努力呀！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竖卷形 2"/>
          <p:cNvSpPr/>
          <p:nvPr/>
        </p:nvSpPr>
        <p:spPr>
          <a:xfrm>
            <a:off x="504453" y="791815"/>
            <a:ext cx="1872208" cy="4824536"/>
          </a:xfrm>
          <a:prstGeom prst="vertic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导</a:t>
            </a:r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航</a:t>
            </a:r>
            <a:endParaRPr lang="zh-CN" altLang="en-US" sz="5400" dirty="0">
              <a:latin typeface="+mj-ea"/>
              <a:ea typeface="+mj-ea"/>
            </a:endParaRPr>
          </a:p>
        </p:txBody>
      </p:sp>
      <p:sp>
        <p:nvSpPr>
          <p:cNvPr id="5" name="云形 4">
            <a:hlinkClick r:id="rId2" action="ppaction://hlinksldjump"/>
          </p:cNvPr>
          <p:cNvSpPr/>
          <p:nvPr/>
        </p:nvSpPr>
        <p:spPr>
          <a:xfrm>
            <a:off x="4608909" y="791815"/>
            <a:ext cx="3960440" cy="1512168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6" name="云形 5">
            <a:hlinkClick r:id="rId3" action="ppaction://hlinksldjump"/>
          </p:cNvPr>
          <p:cNvSpPr/>
          <p:nvPr/>
        </p:nvSpPr>
        <p:spPr>
          <a:xfrm>
            <a:off x="4608854" y="2520007"/>
            <a:ext cx="3960440" cy="1512168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7" name="云形 6">
            <a:hlinkClick r:id="rId4" action="ppaction://hlinksldjump"/>
          </p:cNvPr>
          <p:cNvSpPr/>
          <p:nvPr/>
        </p:nvSpPr>
        <p:spPr>
          <a:xfrm>
            <a:off x="4608854" y="4248199"/>
            <a:ext cx="3960440" cy="1512168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8" name="动作按钮: 自定义 7">
            <a:hlinkClick r:id="rId2" action="ppaction://hlinksldjump" highlightClick="1">
              <a:snd r:embed="rId5" name="chimes.wav"/>
            </a:hlinkClick>
          </p:cNvPr>
          <p:cNvSpPr/>
          <p:nvPr/>
        </p:nvSpPr>
        <p:spPr>
          <a:xfrm>
            <a:off x="4608456" y="785396"/>
            <a:ext cx="3960838" cy="1583903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动作按钮: 自定义 8">
            <a:hlinkClick r:id="rId3" action="ppaction://hlinksldjump" highlightClick="1">
              <a:snd r:embed="rId5" name="chimes.wav"/>
            </a:hlinkClick>
          </p:cNvPr>
          <p:cNvSpPr/>
          <p:nvPr/>
        </p:nvSpPr>
        <p:spPr>
          <a:xfrm>
            <a:off x="4607232" y="2489614"/>
            <a:ext cx="3960838" cy="1583903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动作按钮: 自定义 9">
            <a:hlinkClick r:id="rId4" action="ppaction://hlinksldjump" highlightClick="1">
              <a:snd r:embed="rId5" name="chimes.wav"/>
            </a:hlinkClick>
          </p:cNvPr>
          <p:cNvSpPr/>
          <p:nvPr/>
        </p:nvSpPr>
        <p:spPr>
          <a:xfrm>
            <a:off x="4579234" y="4229699"/>
            <a:ext cx="3960838" cy="1583903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 tmFilter="0,0; .5, 1; 1, 1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800"/>
                            </p:stCondLst>
                            <p:childTnLst>
                              <p:par>
                                <p:cTn id="1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 tmFilter="0,0; .5, 1; 1, 1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100"/>
                            </p:stCondLst>
                            <p:childTnLst>
                              <p:par>
                                <p:cTn id="2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 tmFilter="0,0; .5, 1; 1, 1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6" grpId="0" animBg="1"/>
      <p:bldP spid="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1060183"/>
            <a:ext cx="10833100" cy="73250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一、下列加点字的注音完全正确的一项是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107805" y="1158608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mtClean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  <p:graphicFrame>
        <p:nvGraphicFramePr>
          <p:cNvPr id="7" name="对象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67330728"/>
              </p:ext>
            </p:extLst>
          </p:nvPr>
        </p:nvGraphicFramePr>
        <p:xfrm>
          <a:off x="458625" y="1857135"/>
          <a:ext cx="10807700" cy="327482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3" name="文档" r:id="rId4" imgW="3826154" imgH="1159357" progId="Word.Document.12">
                  <p:embed/>
                </p:oleObj>
              </mc:Choice>
              <mc:Fallback>
                <p:oleObj name="文档" r:id="rId4" imgW="3826154" imgH="1159357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458625" y="1857135"/>
                        <a:ext cx="10807700" cy="327482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86245122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925999"/>
            <a:ext cx="3696846" cy="73250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二、看拼音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写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词语</a:t>
            </a:r>
            <a:r>
              <a:rPr lang="en-US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196" y="1727919"/>
            <a:ext cx="11337683" cy="3487770"/>
          </a:xfrm>
          <a:prstGeom prst="rect">
            <a:avLst/>
          </a:prstGeom>
        </p:spPr>
      </p:pic>
      <p:sp>
        <p:nvSpPr>
          <p:cNvPr id="12" name="矩形 11"/>
          <p:cNvSpPr/>
          <p:nvPr/>
        </p:nvSpPr>
        <p:spPr>
          <a:xfrm>
            <a:off x="288429" y="2324252"/>
            <a:ext cx="1739579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遍</a:t>
            </a:r>
            <a:r>
              <a:rPr lang="en-US" altLang="zh-CN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zh-CN" altLang="zh-CN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地</a:t>
            </a:r>
            <a:endParaRPr lang="zh-CN" altLang="en-US" sz="4400" dirty="0"/>
          </a:p>
        </p:txBody>
      </p:sp>
      <p:sp>
        <p:nvSpPr>
          <p:cNvPr id="13" name="矩形 12"/>
          <p:cNvSpPr/>
          <p:nvPr/>
        </p:nvSpPr>
        <p:spPr>
          <a:xfrm>
            <a:off x="4888464" y="2324251"/>
            <a:ext cx="1739579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渔</a:t>
            </a:r>
            <a:r>
              <a:rPr lang="en-US" altLang="zh-CN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zh-CN" altLang="zh-CN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民</a:t>
            </a:r>
            <a:endParaRPr lang="zh-CN" altLang="en-US" sz="4400" dirty="0"/>
          </a:p>
        </p:txBody>
      </p:sp>
      <p:sp>
        <p:nvSpPr>
          <p:cNvPr id="14" name="矩形 13"/>
          <p:cNvSpPr/>
          <p:nvPr/>
        </p:nvSpPr>
        <p:spPr>
          <a:xfrm>
            <a:off x="9451280" y="2324250"/>
            <a:ext cx="1739579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灰</a:t>
            </a:r>
            <a:r>
              <a:rPr lang="en-US" altLang="zh-CN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zh-CN" altLang="zh-CN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色</a:t>
            </a:r>
            <a:endParaRPr lang="zh-CN" altLang="en-US" sz="4400" dirty="0"/>
          </a:p>
        </p:txBody>
      </p:sp>
      <p:sp>
        <p:nvSpPr>
          <p:cNvPr id="15" name="矩形 14"/>
          <p:cNvSpPr/>
          <p:nvPr/>
        </p:nvSpPr>
        <p:spPr>
          <a:xfrm>
            <a:off x="268765" y="4238368"/>
            <a:ext cx="1739579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夏</a:t>
            </a:r>
            <a:r>
              <a:rPr lang="en-US" altLang="zh-CN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zh-CN" altLang="zh-CN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天</a:t>
            </a:r>
            <a:endParaRPr lang="zh-CN" altLang="en-US" sz="4400" dirty="0"/>
          </a:p>
        </p:txBody>
      </p:sp>
      <p:sp>
        <p:nvSpPr>
          <p:cNvPr id="16" name="矩形 15"/>
          <p:cNvSpPr/>
          <p:nvPr/>
        </p:nvSpPr>
        <p:spPr>
          <a:xfrm>
            <a:off x="4878631" y="4243550"/>
            <a:ext cx="1739579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躺   下</a:t>
            </a:r>
            <a:endParaRPr lang="zh-CN" altLang="en-US" sz="4400" dirty="0"/>
          </a:p>
        </p:txBody>
      </p:sp>
      <p:sp>
        <p:nvSpPr>
          <p:cNvPr id="17" name="矩形 16"/>
          <p:cNvSpPr/>
          <p:nvPr/>
        </p:nvSpPr>
        <p:spPr>
          <a:xfrm>
            <a:off x="9467961" y="4238367"/>
            <a:ext cx="1739579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除</a:t>
            </a:r>
            <a:r>
              <a:rPr lang="en-US" altLang="zh-CN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zh-CN" altLang="zh-CN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了</a:t>
            </a:r>
            <a:endParaRPr lang="zh-CN" altLang="en-US" sz="4400" dirty="0"/>
          </a:p>
        </p:txBody>
      </p:sp>
    </p:spTree>
    <p:extLst>
      <p:ext uri="{BB962C8B-B14F-4D97-AF65-F5344CB8AC3E}">
        <p14:creationId xmlns:p14="http://schemas.microsoft.com/office/powerpoint/2010/main" val="1222975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  <p:bldP spid="15" grpId="0"/>
      <p:bldP spid="16" grpId="0"/>
      <p:bldP spid="1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386" y="2159967"/>
            <a:ext cx="11217303" cy="1593762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340773" y="2785192"/>
            <a:ext cx="1739579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靠</a:t>
            </a:r>
            <a:r>
              <a:rPr lang="en-US" altLang="zh-CN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zh-CN" altLang="zh-CN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岸</a:t>
            </a:r>
            <a:endParaRPr lang="zh-CN" altLang="en-US" sz="4400" dirty="0"/>
          </a:p>
        </p:txBody>
      </p:sp>
      <p:sp>
        <p:nvSpPr>
          <p:cNvPr id="8" name="矩形 7"/>
          <p:cNvSpPr/>
          <p:nvPr/>
        </p:nvSpPr>
        <p:spPr>
          <a:xfrm>
            <a:off x="4887320" y="2785192"/>
            <a:ext cx="1739579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整</a:t>
            </a:r>
            <a:r>
              <a:rPr lang="en-US" altLang="zh-CN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zh-CN" altLang="zh-CN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洁</a:t>
            </a:r>
            <a:endParaRPr lang="zh-CN" altLang="en-US" sz="4400" dirty="0"/>
          </a:p>
        </p:txBody>
      </p:sp>
      <p:sp>
        <p:nvSpPr>
          <p:cNvPr id="9" name="矩形 8"/>
          <p:cNvSpPr/>
          <p:nvPr/>
        </p:nvSpPr>
        <p:spPr>
          <a:xfrm>
            <a:off x="9414203" y="2785192"/>
            <a:ext cx="1739579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飘   动</a:t>
            </a:r>
            <a:endParaRPr lang="zh-CN" altLang="en-US" sz="4400" dirty="0"/>
          </a:p>
        </p:txBody>
      </p:sp>
    </p:spTree>
    <p:extLst>
      <p:ext uri="{BB962C8B-B14F-4D97-AF65-F5344CB8AC3E}">
        <p14:creationId xmlns:p14="http://schemas.microsoft.com/office/powerpoint/2010/main" val="239944833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349250" y="911524"/>
            <a:ext cx="10936739" cy="4714659"/>
            <a:chOff x="349250" y="1016212"/>
            <a:chExt cx="10936739" cy="4714659"/>
          </a:xfrm>
        </p:grpSpPr>
        <p:sp>
          <p:nvSpPr>
            <p:cNvPr id="2" name="矩形 1"/>
            <p:cNvSpPr>
              <a:spLocks noChangeAspect="1"/>
            </p:cNvSpPr>
            <p:nvPr/>
          </p:nvSpPr>
          <p:spPr>
            <a:xfrm>
              <a:off x="349250" y="1016212"/>
              <a:ext cx="10833100" cy="3933384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ct val="13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三、按查字典的要求</a:t>
              </a:r>
              <a:r>
                <a:rPr lang="zh-CN" altLang="zh-CN" dirty="0" smtClean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填空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3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“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载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”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字用音序查字法先查大写字母</a:t>
              </a:r>
              <a:r>
                <a:rPr lang="zh-CN" altLang="zh-CN" u="sng" dirty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ea typeface="宋体" panose="02010600030101010101" pitchFamily="2" charset="-122"/>
                  <a:cs typeface="Times New Roman" panose="02020603050405020304" pitchFamily="18" charset="0"/>
                </a:rPr>
                <a:t>　　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,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再查音节</a:t>
              </a:r>
              <a:r>
                <a:rPr lang="zh-CN" altLang="zh-CN" u="sng" dirty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ea typeface="宋体" panose="02010600030101010101" pitchFamily="2" charset="-122"/>
                  <a:cs typeface="Times New Roman" panose="02020603050405020304" pitchFamily="18" charset="0"/>
                </a:rPr>
                <a:t>　　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;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用部首查字法先查部首</a:t>
              </a:r>
              <a:r>
                <a:rPr lang="zh-CN" altLang="zh-CN" u="sng" dirty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ea typeface="宋体" panose="02010600030101010101" pitchFamily="2" charset="-122"/>
                  <a:cs typeface="Times New Roman" panose="02020603050405020304" pitchFamily="18" charset="0"/>
                </a:rPr>
                <a:t>　　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,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再查</a:t>
              </a:r>
              <a:r>
                <a:rPr lang="zh-CN" altLang="zh-CN" u="sng" dirty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ea typeface="宋体" panose="02010600030101010101" pitchFamily="2" charset="-122"/>
                  <a:cs typeface="Times New Roman" panose="02020603050405020304" pitchFamily="18" charset="0"/>
                </a:rPr>
                <a:t>　　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画。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“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载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”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字在字典中的解释有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:</a:t>
              </a:r>
              <a:r>
                <a:rPr lang="zh-CN" altLang="zh-CN" dirty="0">
                  <a:solidFill>
                    <a:srgbClr val="000000"/>
                  </a:solidFill>
                  <a:latin typeface="NEU-BZ-S92"/>
                  <a:ea typeface="宋体" panose="02010600030101010101" pitchFamily="2" charset="-122"/>
                  <a:cs typeface="宋体" panose="02010600030101010101" pitchFamily="2" charset="-122"/>
                </a:rPr>
                <a:t>①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用交通工具装。</a:t>
              </a:r>
              <a:r>
                <a:rPr lang="zh-CN" altLang="zh-CN" dirty="0">
                  <a:solidFill>
                    <a:srgbClr val="000000"/>
                  </a:solidFill>
                  <a:latin typeface="NEU-BZ-S92"/>
                  <a:ea typeface="宋体" panose="02010600030101010101" pitchFamily="2" charset="-122"/>
                  <a:cs typeface="宋体" panose="02010600030101010101" pitchFamily="2" charset="-122"/>
                </a:rPr>
                <a:t>②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充满。</a:t>
              </a:r>
              <a:r>
                <a:rPr lang="zh-CN" altLang="zh-CN" dirty="0">
                  <a:solidFill>
                    <a:srgbClr val="000000"/>
                  </a:solidFill>
                  <a:latin typeface="NEU-BZ-S92"/>
                  <a:ea typeface="宋体" panose="02010600030101010101" pitchFamily="2" charset="-122"/>
                  <a:cs typeface="宋体" panose="02010600030101010101" pitchFamily="2" charset="-122"/>
                </a:rPr>
                <a:t>③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“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载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……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载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……”,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用在动词前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,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表示两个动作同时进行。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 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3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请为下列词语中的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“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载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”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字选择正确的解释。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  <p:graphicFrame>
          <p:nvGraphicFramePr>
            <p:cNvPr id="3" name="对象 2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548139477"/>
                </p:ext>
              </p:extLst>
            </p:nvPr>
          </p:nvGraphicFramePr>
          <p:xfrm>
            <a:off x="452889" y="4904644"/>
            <a:ext cx="10833100" cy="82622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067" name="文档" r:id="rId4" imgW="3826154" imgH="291816" progId="Word.Document.12">
                    <p:embed/>
                  </p:oleObj>
                </mc:Choice>
                <mc:Fallback>
                  <p:oleObj name="文档" r:id="rId4" imgW="3826154" imgH="291816" progId="Word.Document.12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5"/>
                        <a:stretch>
                          <a:fillRect/>
                        </a:stretch>
                      </p:blipFill>
                      <p:spPr>
                        <a:xfrm>
                          <a:off x="452889" y="4904644"/>
                          <a:ext cx="10833100" cy="826227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5" name="矩形 4"/>
          <p:cNvSpPr/>
          <p:nvPr/>
        </p:nvSpPr>
        <p:spPr>
          <a:xfrm>
            <a:off x="6748107" y="1623231"/>
            <a:ext cx="43473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latin typeface="Arial" panose="020B0604020202020204" pitchFamily="34" charset="0"/>
                <a:cs typeface="Times New Roman" panose="02020603050405020304" pitchFamily="18" charset="0"/>
              </a:rPr>
              <a:t>Z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9155245" y="1623230"/>
            <a:ext cx="73129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err="1">
                <a:latin typeface="Arial" panose="020B0604020202020204" pitchFamily="34" charset="0"/>
                <a:cs typeface="Times New Roman" panose="02020603050405020304" pitchFamily="18" charset="0"/>
              </a:rPr>
              <a:t>zai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3826653" y="2233094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车</a:t>
            </a:r>
            <a:endParaRPr lang="zh-CN" altLang="en-US" dirty="0"/>
          </a:p>
        </p:txBody>
      </p:sp>
      <p:sp>
        <p:nvSpPr>
          <p:cNvPr id="12" name="矩形 11"/>
          <p:cNvSpPr/>
          <p:nvPr/>
        </p:nvSpPr>
        <p:spPr>
          <a:xfrm>
            <a:off x="5654850" y="2233095"/>
            <a:ext cx="38985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6</a:t>
            </a:r>
            <a:endParaRPr lang="zh-CN" altLang="en-US" dirty="0"/>
          </a:p>
        </p:txBody>
      </p:sp>
      <p:sp>
        <p:nvSpPr>
          <p:cNvPr id="17" name="矩形 16"/>
          <p:cNvSpPr/>
          <p:nvPr/>
        </p:nvSpPr>
        <p:spPr>
          <a:xfrm>
            <a:off x="1417709" y="4835076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endParaRPr lang="zh-CN" altLang="en-US" dirty="0"/>
          </a:p>
        </p:txBody>
      </p:sp>
      <p:sp>
        <p:nvSpPr>
          <p:cNvPr id="18" name="矩形 17"/>
          <p:cNvSpPr/>
          <p:nvPr/>
        </p:nvSpPr>
        <p:spPr>
          <a:xfrm>
            <a:off x="5072636" y="4835076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宋体" panose="02010600030101010101" pitchFamily="2" charset="-122"/>
              </a:rPr>
              <a:t>③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87594132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12" grpId="0"/>
      <p:bldP spid="17" grpId="0"/>
      <p:bldP spid="1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>
            <a:spLocks noChangeAspect="1"/>
          </p:cNvSpPr>
          <p:nvPr/>
        </p:nvSpPr>
        <p:spPr>
          <a:xfrm>
            <a:off x="349250" y="1364231"/>
            <a:ext cx="10833100" cy="329320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四、读句子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完成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练习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20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小城里每一个庭院都栽了很多树。有桉树、椰子树、橄榄树、凤凰树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还有别的许多亚热带树木。初夏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桉树叶子散发出来的香味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飘得满街满院都是。凤凰树开了花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开得那么热闹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小城好像笼罩在一片片红云中。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945315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1685407"/>
            <a:ext cx="10833100" cy="265303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从这一段可以看出庭院的主要特点是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画出具体写庭院特点的句子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有桉树、椰子树、橄榄树、凤凰树</a:t>
            </a:r>
            <a:r>
              <a:rPr lang="en-US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还有别的许多亚热带树木。</a:t>
            </a:r>
            <a:r>
              <a:rPr lang="en-US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 smtClean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078309" y="1737751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树多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51350774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49250" y="873655"/>
            <a:ext cx="10833100" cy="457356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初夏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桉树叶子散发出来的香味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飘得满街满院都是。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试着读一读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如果要读出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香味到处都是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的意思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你觉得哪个词语要读重音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请写下来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满街满院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第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句是个比喻句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把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比作了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红云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凤凰树的枝叶　　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凤凰树的花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小城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D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火烧云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4628573" y="3537951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26620348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4" id="{CE7074A4-8E2E-4CBB-87F4-F2447D6AA4C3}" vid="{40F39421-F9B8-4034-A31F-2C3218CA6E23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课堂练习(1)</Template>
  <TotalTime>107</TotalTime>
  <Words>360</Words>
  <Application>Microsoft Office PowerPoint</Application>
  <PresentationFormat>自定义</PresentationFormat>
  <Paragraphs>59</Paragraphs>
  <Slides>13</Slides>
  <Notes>1</Notes>
  <HiddenSlides>0</HiddenSlides>
  <MMClips>0</MMClips>
  <ScaleCrop>false</ScaleCrop>
  <HeadingPairs>
    <vt:vector size="8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13</vt:i4>
      </vt:variant>
    </vt:vector>
  </HeadingPairs>
  <TitlesOfParts>
    <vt:vector size="26" baseType="lpstr">
      <vt:lpstr>NEU-BZ-S92</vt:lpstr>
      <vt:lpstr>方正书宋_GBK</vt:lpstr>
      <vt:lpstr>黑体</vt:lpstr>
      <vt:lpstr>华文琥珀</vt:lpstr>
      <vt:lpstr>华文新魏</vt:lpstr>
      <vt:lpstr>楷体</vt:lpstr>
      <vt:lpstr>隶书</vt:lpstr>
      <vt:lpstr>宋体</vt:lpstr>
      <vt:lpstr>Arial</vt:lpstr>
      <vt:lpstr>Calibri</vt:lpstr>
      <vt:lpstr>Times New Roman</vt:lpstr>
      <vt:lpstr>专业教辅课件Q:251490010</vt:lpstr>
      <vt:lpstr>文档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ITSK.com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SkyUser</dc:creator>
  <cp:lastModifiedBy>SkyUser</cp:lastModifiedBy>
  <cp:revision>24</cp:revision>
  <dcterms:created xsi:type="dcterms:W3CDTF">2020-08-20T00:17:29Z</dcterms:created>
  <dcterms:modified xsi:type="dcterms:W3CDTF">2024-09-06T02:03:43Z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