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731" r:id="rId3"/>
    <p:sldId id="732" r:id="rId4"/>
    <p:sldId id="736" r:id="rId5"/>
    <p:sldId id="733" r:id="rId6"/>
    <p:sldId id="739" r:id="rId7"/>
    <p:sldId id="740" r:id="rId8"/>
    <p:sldId id="752" r:id="rId9"/>
    <p:sldId id="753" r:id="rId10"/>
    <p:sldId id="734" r:id="rId11"/>
    <p:sldId id="748" r:id="rId12"/>
    <p:sldId id="754" r:id="rId13"/>
    <p:sldId id="749" r:id="rId14"/>
    <p:sldId id="750" r:id="rId15"/>
    <p:sldId id="751" r:id="rId16"/>
    <p:sldId id="735" r:id="rId17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4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90"/>
      </p:cViewPr>
      <p:guideLst>
        <p:guide orient="horz" pos="453"/>
        <p:guide pos="4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16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453" y="3384103"/>
            <a:ext cx="10513168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第四</a:t>
            </a:r>
            <a:r>
              <a:rPr lang="zh-CN" altLang="en-US" sz="40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单元</a:t>
            </a:r>
            <a:endParaRPr lang="en-US" altLang="zh-CN" sz="4000" dirty="0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algn="ctr"/>
            <a:r>
              <a:rPr lang="en-US" altLang="zh-CN" sz="40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12</a:t>
            </a:r>
            <a:r>
              <a:rPr lang="zh-CN" altLang="en-US" sz="40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总也倒不了的老屋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49250" y="680479"/>
            <a:ext cx="10833100" cy="565693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四、课外阅读我能行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方正宋黑_GBK" panose="03000509000000000000" pitchFamily="65" charset="-122"/>
                <a:cs typeface="Times New Roman" panose="02020603050405020304" pitchFamily="18" charset="0"/>
              </a:rPr>
              <a:t>去年的石榴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828000"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我睡不着呀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妈妈讲一个故事吧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!”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可爱的石榴花倚在枝头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对树妈妈撒娇。</a:t>
            </a:r>
            <a:endParaRPr lang="zh-CN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828000"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那讲一个去年的故事吧。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树妈妈说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,“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去年的这个时候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你的哥哥姐姐们快要结成果子了。一个小男孩路过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想摘一朵回家。我连忙说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en-US" altLang="zh-CN" dirty="0" smtClean="0">
                <a:solidFill>
                  <a:srgbClr val="000000"/>
                </a:solidFill>
                <a:latin typeface="楷体" panose="02010609060101010101" pitchFamily="49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‘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它们都会变成很好的石榴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到时候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你再来摘一个吧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r>
              <a:rPr lang="en-US" altLang="zh-CN" dirty="0" smtClean="0">
                <a:solidFill>
                  <a:srgbClr val="000000"/>
                </a:solidFill>
                <a:latin typeface="楷体" panose="02010609060101010101" pitchFamily="49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从那天起呀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他每天都会来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看到每一朵花都变成了小小的果子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非常开心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有时还会坐在树下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读一天的书呢。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49250" y="1523157"/>
            <a:ext cx="10833100" cy="26530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【边阅读边完成预测】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我预测小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男孩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。预测的依据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472553" y="2146495"/>
            <a:ext cx="7448724" cy="7325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很快等到了石榴成熟</a:t>
            </a:r>
            <a:r>
              <a:rPr lang="en-US" altLang="zh-CN" dirty="0">
                <a:ea typeface="宋体" panose="02010600030101010101" pitchFamily="2" charset="-122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吃到了香甜的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石榴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49250" y="2770810"/>
            <a:ext cx="10833100" cy="130381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他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没有摘石榴花</a:t>
            </a:r>
            <a:r>
              <a:rPr lang="en-US" altLang="zh-CN" dirty="0">
                <a:ea typeface="宋体" panose="02010600030101010101" pitchFamily="2" charset="-122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而且树妈妈答应等石榴成熟后他可以摘一个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82965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49250" y="1595165"/>
            <a:ext cx="10833100" cy="265303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真好呀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后来呢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?”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树妈妈叹了口气。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【边阅读边完成预测】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树妈妈为什么会叹气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预测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2" name="矩形 1"/>
          <p:cNvSpPr>
            <a:spLocks noChangeAspect="1"/>
          </p:cNvSpPr>
          <p:nvPr/>
        </p:nvSpPr>
        <p:spPr>
          <a:xfrm>
            <a:off x="537133" y="3473179"/>
            <a:ext cx="7932067" cy="7325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小男孩突然搬家了</a:t>
            </a:r>
            <a:r>
              <a:rPr lang="en-US" altLang="zh-CN" dirty="0">
                <a:ea typeface="宋体" panose="02010600030101010101" pitchFamily="2" charset="-122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没有等到石榴果实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成熟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1304484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49250" y="729639"/>
            <a:ext cx="10833100" cy="560768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⑤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那天早上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种下我的人突然出现了。他搬来两个大筐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把你的哥哥姐姐们全都摘下来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运走了。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</a:p>
          <a:p>
            <a:pPr indent="720000"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那小男孩不是什么都没有了吗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石榴花急忙问。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别急呀。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树妈妈笑起来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小男孩知道后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伤心地哭了起来。我告诉他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我早就偷偷请蛐蛐在草丛里藏了两个石榴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一个给它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一个留给小男孩。他找到石榴之后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高兴得又蹦又跳呢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!”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⑧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石榴花对这个故事很满意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安心地睡着了。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⑨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第二天早上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阳光正好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石榴花睁开眼睛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看到一个小男孩在树下安静地读书。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433053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>
            <a:spLocks noChangeAspect="1"/>
          </p:cNvSpPr>
          <p:nvPr/>
        </p:nvSpPr>
        <p:spPr>
          <a:xfrm>
            <a:off x="349250" y="729639"/>
            <a:ext cx="10833100" cy="521373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【边阅读边完成预测】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读到最后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我预测今年小男孩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会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请你对故事进行合理预测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并把预测的结果和依据写在文中的横线上。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从文中找出描写小男孩心情的词语填空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体会他的情感变化。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看到石榴花都变成了小小的果子时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小男孩非常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得知果子被全部摘走后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地哭了起来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找到树妈妈藏的石榴时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得又蹦又跳。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504453" y="1348215"/>
            <a:ext cx="5430593" cy="7325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亲手从树上摘下一个大石榴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9013916" y="3969999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开心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4926437" y="4598407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伤心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2851221" y="5234720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高兴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867971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49250" y="1992706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你喜欢树妈妈讲的这个故事吗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为什么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49250" y="2656349"/>
            <a:ext cx="10833100" cy="130381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示例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我喜欢这个故事。因为小男孩没有摘下石榴花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树妈妈也信守诺言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想办法让小男孩拿到了石榴。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77330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430055"/>
            <a:ext cx="10833100" cy="73250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一、连一连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将汉字同对应的音节连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线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3209" y="2309230"/>
            <a:ext cx="9825182" cy="2342745"/>
          </a:xfrm>
          <a:prstGeom prst="rect">
            <a:avLst/>
          </a:prstGeom>
        </p:spPr>
      </p:pic>
      <p:cxnSp>
        <p:nvCxnSpPr>
          <p:cNvPr id="12" name="直接连接符 11"/>
          <p:cNvCxnSpPr/>
          <p:nvPr/>
        </p:nvCxnSpPr>
        <p:spPr>
          <a:xfrm>
            <a:off x="1316205" y="2712239"/>
            <a:ext cx="3168352" cy="83068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1296541" y="3498749"/>
            <a:ext cx="3168352" cy="83068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V="1">
            <a:off x="1316205" y="2653247"/>
            <a:ext cx="3168352" cy="173896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6913165" y="2702407"/>
            <a:ext cx="3168352" cy="83068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6913165" y="3498623"/>
            <a:ext cx="3168352" cy="83068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flipV="1">
            <a:off x="6913165" y="2731910"/>
            <a:ext cx="3171149" cy="159739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912983"/>
            <a:ext cx="3696846" cy="7325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二、看拼音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写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词语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671" y="1675049"/>
            <a:ext cx="11326733" cy="3692598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295077" y="2346496"/>
            <a:ext cx="188064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睡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觉</a:t>
            </a:r>
            <a:endParaRPr lang="zh-CN" altLang="en-US" sz="4400" dirty="0"/>
          </a:p>
        </p:txBody>
      </p:sp>
      <p:sp>
        <p:nvSpPr>
          <p:cNvPr id="12" name="矩形 11"/>
          <p:cNvSpPr/>
          <p:nvPr/>
        </p:nvSpPr>
        <p:spPr>
          <a:xfrm>
            <a:off x="4795437" y="2346494"/>
            <a:ext cx="188064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日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晒</a:t>
            </a:r>
            <a:endParaRPr lang="zh-CN" altLang="en-US" sz="4400" dirty="0"/>
          </a:p>
        </p:txBody>
      </p:sp>
      <p:sp>
        <p:nvSpPr>
          <p:cNvPr id="13" name="矩形 12"/>
          <p:cNvSpPr/>
          <p:nvPr/>
        </p:nvSpPr>
        <p:spPr>
          <a:xfrm>
            <a:off x="9379546" y="2346495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蜘   蛛</a:t>
            </a:r>
            <a:endParaRPr lang="zh-CN" altLang="en-US" sz="4400" dirty="0"/>
          </a:p>
        </p:txBody>
      </p:sp>
      <p:sp>
        <p:nvSpPr>
          <p:cNvPr id="14" name="矩形 13"/>
          <p:cNvSpPr/>
          <p:nvPr/>
        </p:nvSpPr>
        <p:spPr>
          <a:xfrm>
            <a:off x="304909" y="4352887"/>
            <a:ext cx="188064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准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备</a:t>
            </a:r>
            <a:endParaRPr lang="zh-CN" altLang="en-US" sz="4400" dirty="0"/>
          </a:p>
        </p:txBody>
      </p:sp>
      <p:sp>
        <p:nvSpPr>
          <p:cNvPr id="15" name="矩形 14"/>
          <p:cNvSpPr/>
          <p:nvPr/>
        </p:nvSpPr>
        <p:spPr>
          <a:xfrm>
            <a:off x="4795437" y="4352887"/>
            <a:ext cx="188064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墙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壁</a:t>
            </a:r>
            <a:endParaRPr lang="zh-CN" altLang="en-US" sz="4400" dirty="0"/>
          </a:p>
        </p:txBody>
      </p:sp>
      <p:sp>
        <p:nvSpPr>
          <p:cNvPr id="16" name="矩形 15"/>
          <p:cNvSpPr/>
          <p:nvPr/>
        </p:nvSpPr>
        <p:spPr>
          <a:xfrm>
            <a:off x="9308792" y="4352887"/>
            <a:ext cx="188064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暴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雨</a:t>
            </a:r>
            <a:endParaRPr lang="zh-CN" altLang="en-US" sz="4400" dirty="0"/>
          </a:p>
        </p:txBody>
      </p:sp>
    </p:spTree>
    <p:extLst>
      <p:ext uri="{BB962C8B-B14F-4D97-AF65-F5344CB8AC3E}">
        <p14:creationId xmlns:p14="http://schemas.microsoft.com/office/powerpoint/2010/main" val="122297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>
            <a:spLocks noChangeAspect="1"/>
          </p:cNvSpPr>
          <p:nvPr/>
        </p:nvSpPr>
        <p:spPr>
          <a:xfrm>
            <a:off x="349250" y="729639"/>
            <a:ext cx="10833100" cy="521373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三、课内阅读我最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棒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等等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老屋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一个小极了的声音在它门前响起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不注意根本听不到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请再站一会儿吧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我肚子好饿好饿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外面的树被砍光了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我找不到一个安心织网抓虫的地方。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老屋低头看看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眼睛眯成一条缝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是小蜘蛛啊。好吧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我就再站一会儿。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小蜘蛛飞快地爬进屋子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在墙角织了一张又大又漂亮的网。偶尔有虫子撞到网上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小蜘蛛马上爬过去把虫子吃掉。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49250" y="1132191"/>
            <a:ext cx="10833100" cy="38645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Times New Roman" panose="02020603050405020304" pitchFamily="18" charset="0"/>
              </a:rPr>
              <a:t>□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小蜘蛛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Times New Roman" panose="02020603050405020304" pitchFamily="18" charset="0"/>
              </a:rPr>
              <a:t>□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你吃饱了吗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Times New Roman" panose="02020603050405020304" pitchFamily="18" charset="0"/>
              </a:rPr>
              <a:t>□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老屋问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Times New Roman" panose="02020603050405020304" pitchFamily="18" charset="0"/>
              </a:rPr>
              <a:t>□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没有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没有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小蜘蛛一边忙着补网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一边回答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老屋老屋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我给你讲个故事吧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!”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老屋想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这倒很有意思。于是它就开始听小蜘蛛讲故事。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小蜘蛛的故事一直没讲完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因此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老屋到现在还站在那儿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边晒太阳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边听小蜘蛛讲故事。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0097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>
            <a:spLocks noChangeAspect="1"/>
          </p:cNvSpPr>
          <p:nvPr/>
        </p:nvSpPr>
        <p:spPr>
          <a:xfrm>
            <a:off x="349250" y="729639"/>
            <a:ext cx="10833100" cy="553382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在选文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Times New Roman" panose="02020603050405020304" pitchFamily="18" charset="0"/>
              </a:rPr>
              <a:t>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里填上恰当的标点符号。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4800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Times New Roman" panose="02020603050405020304" pitchFamily="18" charset="0"/>
              </a:rPr>
              <a:t>□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小蜘蛛</a:t>
            </a:r>
            <a:r>
              <a:rPr lang="zh-CN" altLang="zh-CN" sz="4800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Times New Roman" panose="02020603050405020304" pitchFamily="18" charset="0"/>
              </a:rPr>
              <a:t>□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你吃饱了吗</a:t>
            </a:r>
            <a:r>
              <a:rPr lang="zh-CN" altLang="zh-CN" sz="4800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Times New Roman" panose="02020603050405020304" pitchFamily="18" charset="0"/>
              </a:rPr>
              <a:t>□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老屋问</a:t>
            </a:r>
            <a:r>
              <a:rPr lang="zh-CN" altLang="zh-CN" sz="4800" dirty="0" smtClean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Times New Roman" panose="02020603050405020304" pitchFamily="18" charset="0"/>
              </a:rPr>
              <a:t>□</a:t>
            </a:r>
            <a:endParaRPr lang="en-US" altLang="zh-CN" sz="4800" dirty="0" smtClean="0">
              <a:solidFill>
                <a:srgbClr val="000000"/>
              </a:solidFill>
              <a:latin typeface="NEU-BZ-S9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小蜘蛛的声音极小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一是因为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__________________,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二是因为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选文第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自然段表现了老屋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的性格特点。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得过且过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乐于助人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没有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主见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56797" y="1636247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“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2456722" y="1541391"/>
            <a:ext cx="2872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,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4949285" y="1626415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?”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6873837" y="1559820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6481117" y="2395655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它太小了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2808709" y="3031968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它太饿了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5755968" y="3698063"/>
            <a:ext cx="51742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9559295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122359"/>
            <a:ext cx="10833100" cy="39333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读选文中画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的句子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判断朗读语气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正确的画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错误的画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“×”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读出老屋的力不从心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体现老屋坚持不住了。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读出老屋的慈祥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体现老屋对蜘蛛的关爱。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如果你是小蜘蛛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爬进屋子后你会对老屋说些什么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示例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谢谢你让我有了一个安心织网抓虫的地方。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011229" y="2523191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×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8611861" y="3139704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214001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49250" y="1718087"/>
            <a:ext cx="10833100" cy="26530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你觉得老屋会倒吗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你预测的依据是什么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我觉得老屋不会倒。我希望老屋帮助过的小动物们可以一起把老屋修补修补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让它不再那么破旧。　</a:t>
            </a:r>
            <a:endParaRPr lang="en-US" altLang="zh-CN" dirty="0" smtClean="0"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依据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是不断有动物需要它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41218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课堂练习(1)</Template>
  <TotalTime>68</TotalTime>
  <Words>812</Words>
  <Application>Microsoft Office PowerPoint</Application>
  <PresentationFormat>自定义</PresentationFormat>
  <Paragraphs>82</Paragraphs>
  <Slides>16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30" baseType="lpstr">
      <vt:lpstr>NEU-BZ-S92</vt:lpstr>
      <vt:lpstr>方正书宋_GBK</vt:lpstr>
      <vt:lpstr>方正宋黑_GBK</vt:lpstr>
      <vt:lpstr>黑体</vt:lpstr>
      <vt:lpstr>华文琥珀</vt:lpstr>
      <vt:lpstr>华文新魏</vt:lpstr>
      <vt:lpstr>楷体</vt:lpstr>
      <vt:lpstr>隶书</vt:lpstr>
      <vt:lpstr>宋体</vt:lpstr>
      <vt:lpstr>Arial</vt:lpstr>
      <vt:lpstr>Calibri</vt:lpstr>
      <vt:lpstr>Segoe UI Symbol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25</cp:revision>
  <dcterms:created xsi:type="dcterms:W3CDTF">2020-08-20T00:17:29Z</dcterms:created>
  <dcterms:modified xsi:type="dcterms:W3CDTF">2024-09-06T01:12:49Z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