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731" r:id="rId3"/>
    <p:sldId id="732" r:id="rId4"/>
    <p:sldId id="736" r:id="rId5"/>
    <p:sldId id="737" r:id="rId6"/>
    <p:sldId id="733" r:id="rId7"/>
    <p:sldId id="739" r:id="rId8"/>
    <p:sldId id="741" r:id="rId9"/>
    <p:sldId id="742" r:id="rId10"/>
    <p:sldId id="743" r:id="rId11"/>
    <p:sldId id="734" r:id="rId12"/>
    <p:sldId id="748" r:id="rId13"/>
    <p:sldId id="749" r:id="rId14"/>
    <p:sldId id="750" r:id="rId15"/>
    <p:sldId id="751" r:id="rId16"/>
    <p:sldId id="735" r:id="rId1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84"/>
      </p:cViewPr>
      <p:guideLst>
        <p:guide orient="horz" pos="453"/>
        <p:guide pos="46"/>
        <p:guide orient="horz" pos="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第一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大青树下的小学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93735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作者描写窗外安静的场面和小动物听课的情景是为了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体现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小动物十分懂事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大青树下的小学里有许多小动物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同学们上课读书时非常认真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0141" y="233666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13655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七、课外阅读我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能行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我们的学校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我们的学校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坐落在大山的怀抱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一半在云里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一半在雾里。从校门口铺出的石板路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弯弯曲曲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伸到山脚平地。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我们的学校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坐落在浓密的竹林里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白墙红瓦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映照着东方的晨曦。门前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翠竹掩蔽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屋后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欢跳着山溪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山溪里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飘着歌声。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竹林间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荡着笑语。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225187" y="3622975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634387" y="3622975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9250" y="729639"/>
            <a:ext cx="10833100" cy="5213735"/>
            <a:chOff x="349250" y="729639"/>
            <a:chExt cx="10833100" cy="521373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729639"/>
              <a:ext cx="10833100" cy="521373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720000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宋体" panose="02010600030101010101" pitchFamily="2" charset="-122"/>
                  <a:cs typeface="宋体" panose="02010600030101010101" pitchFamily="2" charset="-122"/>
                </a:rPr>
                <a:t>⑤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楷体" panose="02010609060101010101" pitchFamily="49" charset="-122"/>
                  <a:cs typeface="Times New Roman" panose="02020603050405020304" pitchFamily="18" charset="0"/>
                </a:rPr>
                <a:t>当清脆的上课铃声响起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楷体" panose="02010609060101010101" pitchFamily="49" charset="-122"/>
                  <a:cs typeface="Times New Roman" panose="02020603050405020304" pitchFamily="18" charset="0"/>
                </a:rPr>
                <a:t>同学们</a:t>
              </a:r>
              <a:r>
                <a:rPr lang="zh-CN" altLang="zh-CN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楷体" panose="02010609060101010101" pitchFamily="49" charset="-122"/>
                  <a:cs typeface="Times New Roman" panose="02020603050405020304" pitchFamily="18" charset="0"/>
                </a:rPr>
                <a:t>像喜鹊似的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楷体" panose="02010609060101010101" pitchFamily="49" charset="-122"/>
                  <a:cs typeface="Times New Roman" panose="02020603050405020304" pitchFamily="18" charset="0"/>
                </a:rPr>
                <a:t>飞进了教室。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一双双眼睛在探求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一对对耳朵在谛听。顿时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琅琅书声从窗口飞入云际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和山雀对话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和竹林絮语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……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720000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宋体" panose="02010600030101010101" pitchFamily="2" charset="-122"/>
                  <a:cs typeface="宋体" panose="02010600030101010101" pitchFamily="2" charset="-122"/>
                </a:rPr>
                <a:t>⑥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我们是山里的孩子。山里的孩子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成长在学校里。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720000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宋体" panose="02010600030101010101" pitchFamily="2" charset="-122"/>
                  <a:cs typeface="宋体" panose="02010600030101010101" pitchFamily="2" charset="-122"/>
                </a:rPr>
                <a:t>⑦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一阵春风吹进竹林。青青的竹子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干壮叶密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春笋破土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拔地而起。林间闪闪的红领巾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像飞动的旗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720000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宋体" panose="02010600030101010101" pitchFamily="2" charset="-122"/>
                  <a:cs typeface="宋体" panose="02010600030101010101" pitchFamily="2" charset="-122"/>
                </a:rPr>
                <a:t>⑧</a:t>
              </a:r>
              <a:r>
                <a:rPr lang="zh-CN" altLang="zh-CN" u="wavy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楷体" panose="02010609060101010101" pitchFamily="49" charset="-122"/>
                  <a:cs typeface="Times New Roman" panose="02020603050405020304" pitchFamily="18" charset="0"/>
                </a:rPr>
                <a:t>山间的新笋</a:t>
              </a:r>
              <a:r>
                <a:rPr lang="en-US" altLang="zh-CN" u="wavy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u="wavy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楷体" panose="02010609060101010101" pitchFamily="49" charset="-122"/>
                  <a:cs typeface="Times New Roman" panose="02020603050405020304" pitchFamily="18" charset="0"/>
                </a:rPr>
                <a:t>天天向上。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720000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宋体" panose="02010600030101010101" pitchFamily="2" charset="-122"/>
                  <a:cs typeface="宋体" panose="02010600030101010101" pitchFamily="2" charset="-122"/>
                </a:rPr>
                <a:t>⑨</a:t>
              </a:r>
              <a:r>
                <a:rPr lang="zh-CN" altLang="zh-CN" u="wavy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楷体" panose="02010609060101010101" pitchFamily="49" charset="-122"/>
                  <a:cs typeface="Times New Roman" panose="02020603050405020304" pitchFamily="18" charset="0"/>
                </a:rPr>
                <a:t>山里的孩子</a:t>
              </a:r>
              <a:r>
                <a:rPr lang="en-US" altLang="zh-CN" u="wavy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u="wavy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楷体" panose="02010609060101010101" pitchFamily="49" charset="-122"/>
                  <a:cs typeface="Times New Roman" panose="02020603050405020304" pitchFamily="18" charset="0"/>
                </a:rPr>
                <a:t>茁壮成长。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7489229" y="1747583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7888597" y="1747583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67879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映照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一词在文中的意思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顿时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的近义词是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文中画横线的句子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很有新鲜感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这个句子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把同学们比作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的样子。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01278" y="2035615"/>
            <a:ext cx="8096063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早晨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暖暖的阳光照在学校的白墙红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瓦</a:t>
            </a:r>
            <a:r>
              <a:rPr lang="zh-CN" altLang="en-US" smtClean="0">
                <a:ea typeface="宋体" panose="02010600030101010101" pitchFamily="2" charset="-122"/>
                <a:cs typeface="Times New Roman" panose="02020603050405020304" pitchFamily="18" charset="0"/>
              </a:rPr>
              <a:t>上面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776855" y="271579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立刻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80517" y="397983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喜鹊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221021" y="397983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活泼可爱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4330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83487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文中画波浪线的部分的含义是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山间的竹笋长高了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山里的孩子长大了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山里的孩子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学校里学知识长见识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每天都有新收获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好比新生的竹笋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天天向上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茁壮成长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文中第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段中写了竹林里的学校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还写了门前的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屋后的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。我从第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段中的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飘着歌声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荡着笑语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感受到这是一所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的学校。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67245" y="10078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485789" y="348560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翠竹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118125" y="412703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山溪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540085" y="4741302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充满欢声笑语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6797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1335199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下列两个句子中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更有新鲜感的句子是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琅琅书声从窗口飞入云际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和山雀对话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和竹林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絮语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琅琅书声从窗口传了出去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传得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远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写一写学校生活中的一个场面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如上课、下课、做操等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85589" y="142799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7733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21727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 Unicode MS" panose="020B0604020202020204" pitchFamily="34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出加点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3799958"/>
              </p:ext>
            </p:extLst>
          </p:nvPr>
        </p:nvGraphicFramePr>
        <p:xfrm>
          <a:off x="452438" y="2312988"/>
          <a:ext cx="10836275" cy="2468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文档" r:id="rId4" imgW="3826154" imgH="873292" progId="Word.Document.12">
                  <p:embed/>
                </p:oleObj>
              </mc:Choice>
              <mc:Fallback>
                <p:oleObj name="文档" r:id="rId4" imgW="3826154" imgH="87329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2438" y="2312988"/>
                        <a:ext cx="10836275" cy="2468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1267045" y="255933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857381" y="255933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06372" y="340068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539398" y="340068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952725" y="417194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487509" y="417194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33871"/>
            <a:ext cx="3696846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06" y="1818421"/>
            <a:ext cx="11321263" cy="353274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09922" y="2375992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早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晨</a:t>
            </a:r>
            <a:endParaRPr lang="zh-CN" altLang="en-US" sz="4400" dirty="0"/>
          </a:p>
        </p:txBody>
      </p:sp>
      <p:sp>
        <p:nvSpPr>
          <p:cNvPr id="5" name="矩形 4"/>
          <p:cNvSpPr/>
          <p:nvPr/>
        </p:nvSpPr>
        <p:spPr>
          <a:xfrm>
            <a:off x="4878444" y="2375991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汉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族</a:t>
            </a:r>
            <a:endParaRPr lang="zh-CN" altLang="en-US" sz="4400" dirty="0"/>
          </a:p>
        </p:txBody>
      </p:sp>
      <p:sp>
        <p:nvSpPr>
          <p:cNvPr id="6" name="矩形 5"/>
          <p:cNvSpPr/>
          <p:nvPr/>
        </p:nvSpPr>
        <p:spPr>
          <a:xfrm>
            <a:off x="9442978" y="2375991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打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扮</a:t>
            </a:r>
            <a:endParaRPr lang="zh-CN" altLang="en-US" sz="4400" dirty="0"/>
          </a:p>
        </p:txBody>
      </p:sp>
      <p:sp>
        <p:nvSpPr>
          <p:cNvPr id="7" name="矩形 6"/>
          <p:cNvSpPr/>
          <p:nvPr/>
        </p:nvSpPr>
        <p:spPr>
          <a:xfrm>
            <a:off x="309922" y="4382383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绒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球</a:t>
            </a:r>
            <a:endParaRPr lang="zh-CN" altLang="en-US" sz="4400" dirty="0"/>
          </a:p>
        </p:txBody>
      </p:sp>
      <p:sp>
        <p:nvSpPr>
          <p:cNvPr id="8" name="矩形 7"/>
          <p:cNvSpPr/>
          <p:nvPr/>
        </p:nvSpPr>
        <p:spPr>
          <a:xfrm>
            <a:off x="4878444" y="4382382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孔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雀</a:t>
            </a:r>
            <a:endParaRPr lang="zh-CN" altLang="en-US" sz="4400" dirty="0"/>
          </a:p>
        </p:txBody>
      </p:sp>
      <p:sp>
        <p:nvSpPr>
          <p:cNvPr id="9" name="矩形 8"/>
          <p:cNvSpPr/>
          <p:nvPr/>
        </p:nvSpPr>
        <p:spPr>
          <a:xfrm>
            <a:off x="9413203" y="4382381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鲜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艳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159967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三、在括号里填上合适的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的服装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的铜钟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的枝干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学校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1477" y="291066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鲜艳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420661" y="291066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古老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51476" y="351139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粗壮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420661" y="350731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绚丽多彩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9448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349250" y="657631"/>
            <a:ext cx="10833100" cy="5656933"/>
            <a:chOff x="349250" y="657631"/>
            <a:chExt cx="10833100" cy="5656933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657631"/>
              <a:ext cx="10833100" cy="565693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四、照样子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补全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句子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同学们向在校园里欢唱的小鸟打招呼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向敬爱的老师问好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向高高飘扬的国旗敬礼。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我高兴地走在上学的路上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跟太阳打声招呼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跟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　　　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跟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　　　　　　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这时候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窗外十分安静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树枝不摇了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鸟儿不叫了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蝴蝶停在花朵上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好像都在听同学们读课文。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这时候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窗外十分热闹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树枝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鸟儿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蝴蝶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好像在开联欢会。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1954445" y="1635306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0" name="矩形 9"/>
            <p:cNvSpPr>
              <a:spLocks noChangeAspect="1"/>
            </p:cNvSpPr>
            <p:nvPr/>
          </p:nvSpPr>
          <p:spPr>
            <a:xfrm>
              <a:off x="7352918" y="1635306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1" name="矩形 10"/>
            <p:cNvSpPr>
              <a:spLocks noChangeAspect="1"/>
            </p:cNvSpPr>
            <p:nvPr/>
          </p:nvSpPr>
          <p:spPr>
            <a:xfrm>
              <a:off x="412781" y="2209127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2" name="矩形 11"/>
            <p:cNvSpPr>
              <a:spLocks noChangeAspect="1"/>
            </p:cNvSpPr>
            <p:nvPr/>
          </p:nvSpPr>
          <p:spPr>
            <a:xfrm>
              <a:off x="4983363" y="2801909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3" name="矩形 12"/>
            <p:cNvSpPr>
              <a:spLocks noChangeAspect="1"/>
            </p:cNvSpPr>
            <p:nvPr/>
          </p:nvSpPr>
          <p:spPr>
            <a:xfrm>
              <a:off x="412781" y="3415895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4" name="矩形 13"/>
            <p:cNvSpPr>
              <a:spLocks noChangeAspect="1"/>
            </p:cNvSpPr>
            <p:nvPr/>
          </p:nvSpPr>
          <p:spPr>
            <a:xfrm>
              <a:off x="5410829" y="3415895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5" name="矩形 14"/>
            <p:cNvSpPr>
              <a:spLocks noChangeAspect="1"/>
            </p:cNvSpPr>
            <p:nvPr/>
          </p:nvSpPr>
          <p:spPr>
            <a:xfrm>
              <a:off x="5400997" y="4029881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6" name="矩形 15"/>
            <p:cNvSpPr>
              <a:spLocks noChangeAspect="1"/>
            </p:cNvSpPr>
            <p:nvPr/>
          </p:nvSpPr>
          <p:spPr>
            <a:xfrm>
              <a:off x="5842392" y="4029881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6224895" y="4029881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20" name="矩形 19"/>
            <p:cNvSpPr>
              <a:spLocks noChangeAspect="1"/>
            </p:cNvSpPr>
            <p:nvPr/>
          </p:nvSpPr>
          <p:spPr>
            <a:xfrm>
              <a:off x="9691981" y="4029881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21" name="矩形 20"/>
            <p:cNvSpPr>
              <a:spLocks noChangeAspect="1"/>
            </p:cNvSpPr>
            <p:nvPr/>
          </p:nvSpPr>
          <p:spPr>
            <a:xfrm>
              <a:off x="10129549" y="4029881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22" name="矩形 21"/>
            <p:cNvSpPr>
              <a:spLocks noChangeAspect="1"/>
            </p:cNvSpPr>
            <p:nvPr/>
          </p:nvSpPr>
          <p:spPr>
            <a:xfrm>
              <a:off x="10537621" y="4029881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23" name="矩形 22"/>
            <p:cNvSpPr>
              <a:spLocks noChangeAspect="1"/>
            </p:cNvSpPr>
            <p:nvPr/>
          </p:nvSpPr>
          <p:spPr>
            <a:xfrm>
              <a:off x="412781" y="4664854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24" name="矩形 23"/>
            <p:cNvSpPr>
              <a:spLocks noChangeAspect="1"/>
            </p:cNvSpPr>
            <p:nvPr/>
          </p:nvSpPr>
          <p:spPr>
            <a:xfrm>
              <a:off x="820055" y="4664854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1768656" y="3084179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花儿点点头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6828880" y="3084179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小鸟挥挥手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5459989" y="4974710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摇摆着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8857381" y="4974709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欢叫着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1944613" y="559780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翩翩起舞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05695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五、想想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大青树下的小学和你的学校有什么不同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你的学校是什么样的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根据情景提示想一想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写一写。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上体育课了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操场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清晨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花坛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94621" y="2841840"/>
            <a:ext cx="10162960" cy="1191968"/>
            <a:chOff x="494621" y="2841840"/>
            <a:chExt cx="10162960" cy="1191968"/>
          </a:xfrm>
        </p:grpSpPr>
        <p:sp>
          <p:nvSpPr>
            <p:cNvPr id="6" name="矩形 5"/>
            <p:cNvSpPr/>
            <p:nvPr/>
          </p:nvSpPr>
          <p:spPr>
            <a:xfrm>
              <a:off x="4392885" y="2841840"/>
              <a:ext cx="626469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有跳绳的</a:t>
              </a:r>
              <a:r>
                <a:rPr lang="en-US" altLang="zh-CN" dirty="0">
                  <a:ea typeface="宋体" panose="02010600030101010101" pitchFamily="2" charset="-122"/>
                </a:rPr>
                <a:t>,</a:t>
              </a:r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有丢沙包的</a:t>
              </a:r>
              <a:r>
                <a:rPr lang="en-US" altLang="zh-CN" dirty="0">
                  <a:ea typeface="宋体" panose="02010600030101010101" pitchFamily="2" charset="-122"/>
                </a:rPr>
                <a:t>,</a:t>
              </a:r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有跳皮筋的</a:t>
              </a:r>
              <a:r>
                <a:rPr lang="en-US" altLang="zh-CN" dirty="0">
                  <a:ea typeface="宋体" panose="02010600030101010101" pitchFamily="2" charset="-122"/>
                </a:rPr>
                <a:t>,</a:t>
              </a:r>
              <a:endParaRPr lang="zh-CN" altLang="en-US" dirty="0"/>
            </a:p>
          </p:txBody>
        </p:sp>
        <p:sp>
          <p:nvSpPr>
            <p:cNvPr id="7" name="矩形 6"/>
            <p:cNvSpPr/>
            <p:nvPr/>
          </p:nvSpPr>
          <p:spPr>
            <a:xfrm>
              <a:off x="494621" y="3449033"/>
              <a:ext cx="691217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还有玩老鹰捉小鸡的</a:t>
              </a:r>
              <a:r>
                <a:rPr lang="en-US" altLang="zh-CN" dirty="0">
                  <a:ea typeface="宋体" panose="02010600030101010101" pitchFamily="2" charset="-122"/>
                </a:rPr>
                <a:t>,</a:t>
              </a:r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同学们多快活呀</a:t>
              </a:r>
              <a:endParaRPr lang="zh-CN" altLang="en-US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94621" y="3963099"/>
            <a:ext cx="10595008" cy="1287703"/>
            <a:chOff x="494621" y="3963099"/>
            <a:chExt cx="10595008" cy="1287703"/>
          </a:xfrm>
        </p:grpSpPr>
        <p:sp>
          <p:nvSpPr>
            <p:cNvPr id="9" name="矩形 8"/>
            <p:cNvSpPr/>
            <p:nvPr/>
          </p:nvSpPr>
          <p:spPr>
            <a:xfrm>
              <a:off x="3096741" y="3963099"/>
              <a:ext cx="7992888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草绿绿的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杜鹃花鲜艳极了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还有一位同学</a:t>
              </a:r>
              <a:r>
                <a:rPr lang="zh-CN" altLang="zh-CN" dirty="0" smtClean="0">
                  <a:ea typeface="宋体" panose="02010600030101010101" pitchFamily="2" charset="-122"/>
                  <a:cs typeface="Times New Roman" panose="02020603050405020304" pitchFamily="18" charset="0"/>
                </a:rPr>
                <a:t>坐</a:t>
              </a:r>
              <a:endParaRPr lang="zh-CN" altLang="zh-CN" sz="4400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94621" y="4567538"/>
              <a:ext cx="2962160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 smtClean="0">
                  <a:ea typeface="宋体" panose="02010600030101010101" pitchFamily="2" charset="-122"/>
                  <a:cs typeface="Times New Roman" panose="02020603050405020304" pitchFamily="18" charset="0"/>
                </a:rPr>
                <a:t>在</a:t>
              </a:r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旁边读书呢</a:t>
              </a:r>
              <a:endParaRPr lang="zh-CN" altLang="zh-CN" sz="4400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009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7365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上课了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不同民族的小学生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在同一间教室里学习。大家一起朗读课文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那声音真好听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窗外十分安静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树枝不摇了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鸟儿不叫了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蝴蝶停在花朵上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好像都在听同学们读课文。最有趣的是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跑来了两只猴子。这些山林里的朋友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是那样好奇地听着。下课了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大家在大青树下跳孔雀舞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摔跤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做游戏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招引来许多小鸟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连松鼠也赶来看热闹。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703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459046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画出描写窗外安静的句子。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这时候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窗外十分安静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树枝不摇了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鸟儿不叫了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蝴蝶停在花朵上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好像都在听同学们读课文。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这段话描写了大青树下的小学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情景。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984676" y="343706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上课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224533" y="406354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下课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24054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56</TotalTime>
  <Words>671</Words>
  <Application>Microsoft Office PowerPoint</Application>
  <PresentationFormat>自定义</PresentationFormat>
  <Paragraphs>117</Paragraphs>
  <Slides>16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2" baseType="lpstr">
      <vt:lpstr>Arial Unicode MS</vt:lpstr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30</cp:revision>
  <dcterms:created xsi:type="dcterms:W3CDTF">2020-08-20T00:17:29Z</dcterms:created>
  <dcterms:modified xsi:type="dcterms:W3CDTF">2024-09-06T00:02:21Z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