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6" r:id="rId2"/>
    <p:sldId id="731" r:id="rId3"/>
    <p:sldId id="736" r:id="rId4"/>
    <p:sldId id="737" r:id="rId5"/>
    <p:sldId id="738" r:id="rId6"/>
    <p:sldId id="739" r:id="rId7"/>
    <p:sldId id="740" r:id="rId8"/>
    <p:sldId id="741" r:id="rId9"/>
    <p:sldId id="742" r:id="rId10"/>
    <p:sldId id="743" r:id="rId11"/>
    <p:sldId id="735" r:id="rId12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53" userDrawn="1">
          <p15:clr>
            <a:srgbClr val="A4A3A4"/>
          </p15:clr>
        </p15:guide>
        <p15:guide id="2" pos="36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498" y="72"/>
      </p:cViewPr>
      <p:guideLst>
        <p:guide orient="horz" pos="453"/>
        <p:guide pos="36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11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421" y="1655911"/>
            <a:ext cx="11017224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zh-CN" altLang="en-US" sz="11500" b="0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500" b="0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500" b="0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89" r:id="rId2"/>
    <p:sldLayoutId id="2147483691" r:id="rId3"/>
    <p:sldLayoutId id="2147483692" r:id="rId4"/>
    <p:sldLayoutId id="2147483694" r:id="rId5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__1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__2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4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504453" y="3384103"/>
            <a:ext cx="10513168" cy="151216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语文园地一</a:t>
            </a: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1593735"/>
            <a:ext cx="10833100" cy="265303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王圆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你的收获真不小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!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暑假期间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我去旅游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了</a:t>
            </a:r>
            <a:r>
              <a:rPr lang="zh-CN" altLang="en-US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</a:t>
            </a: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</a:t>
            </a: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</a:t>
            </a: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李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大家的暑假生活真是丰富多彩。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353937" y="1681419"/>
            <a:ext cx="10807700" cy="1889481"/>
            <a:chOff x="353937" y="1921721"/>
            <a:chExt cx="10807700" cy="1889481"/>
          </a:xfrm>
        </p:grpSpPr>
        <p:sp>
          <p:nvSpPr>
            <p:cNvPr id="4" name="矩形 3"/>
            <p:cNvSpPr/>
            <p:nvPr/>
          </p:nvSpPr>
          <p:spPr>
            <a:xfrm>
              <a:off x="8609416" y="1921721"/>
              <a:ext cx="2244525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zh-CN" dirty="0">
                  <a:ea typeface="宋体" panose="02010600030101010101" pitchFamily="2" charset="-122"/>
                  <a:cs typeface="Times New Roman" panose="02020603050405020304" pitchFamily="18" charset="0"/>
                </a:rPr>
                <a:t>我去了</a:t>
              </a:r>
              <a:r>
                <a:rPr lang="zh-CN" altLang="zh-CN" dirty="0" smtClean="0">
                  <a:ea typeface="宋体" panose="02010600030101010101" pitchFamily="2" charset="-122"/>
                  <a:cs typeface="Times New Roman" panose="02020603050405020304" pitchFamily="18" charset="0"/>
                </a:rPr>
                <a:t>闻名</a:t>
              </a:r>
              <a:endParaRPr lang="zh-CN" altLang="en-US" dirty="0"/>
            </a:p>
          </p:txBody>
        </p:sp>
        <p:sp>
          <p:nvSpPr>
            <p:cNvPr id="8" name="矩形 7"/>
            <p:cNvSpPr>
              <a:spLocks noChangeAspect="1"/>
            </p:cNvSpPr>
            <p:nvPr/>
          </p:nvSpPr>
          <p:spPr>
            <a:xfrm>
              <a:off x="353937" y="2506496"/>
              <a:ext cx="10807700" cy="626710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029335" algn="l"/>
                  <a:tab pos="1850390" algn="l"/>
                  <a:tab pos="2538095" algn="l"/>
                  <a:tab pos="3221990" algn="l"/>
                </a:tabLst>
              </a:pPr>
              <a:r>
                <a:rPr lang="zh-CN" altLang="zh-CN" dirty="0">
                  <a:ea typeface="宋体" panose="02010600030101010101" pitchFamily="2" charset="-122"/>
                  <a:cs typeface="Times New Roman" panose="02020603050405020304" pitchFamily="18" charset="0"/>
                </a:rPr>
                <a:t>中外的黄山</a:t>
              </a:r>
              <a:r>
                <a:rPr lang="en-US" altLang="zh-CN" dirty="0"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zh-CN" altLang="zh-CN" dirty="0">
                  <a:ea typeface="宋体" panose="02010600030101010101" pitchFamily="2" charset="-122"/>
                  <a:cs typeface="Times New Roman" panose="02020603050405020304" pitchFamily="18" charset="0"/>
                </a:rPr>
                <a:t>那里风景秀丽</a:t>
              </a:r>
              <a:r>
                <a:rPr lang="en-US" altLang="zh-CN" dirty="0"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zh-CN" altLang="zh-CN" dirty="0">
                  <a:ea typeface="宋体" panose="02010600030101010101" pitchFamily="2" charset="-122"/>
                  <a:cs typeface="Times New Roman" panose="02020603050405020304" pitchFamily="18" charset="0"/>
                </a:rPr>
                <a:t>特别是奇松、怪石、云海</a:t>
              </a:r>
              <a:r>
                <a:rPr lang="en-US" altLang="zh-CN" dirty="0"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zh-CN" altLang="zh-CN" dirty="0">
                  <a:ea typeface="宋体" panose="02010600030101010101" pitchFamily="2" charset="-122"/>
                  <a:cs typeface="Times New Roman" panose="02020603050405020304" pitchFamily="18" charset="0"/>
                </a:rPr>
                <a:t>给我</a:t>
              </a:r>
              <a:r>
                <a:rPr lang="zh-CN" altLang="zh-CN" dirty="0" smtClean="0">
                  <a:ea typeface="宋体" panose="02010600030101010101" pitchFamily="2" charset="-122"/>
                  <a:cs typeface="Times New Roman" panose="02020603050405020304" pitchFamily="18" charset="0"/>
                </a:rPr>
                <a:t>留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353937" y="3127938"/>
              <a:ext cx="10807700" cy="683264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029335" algn="l"/>
                  <a:tab pos="1850390" algn="l"/>
                  <a:tab pos="2538095" algn="l"/>
                  <a:tab pos="3221990" algn="l"/>
                </a:tabLst>
              </a:pPr>
              <a:r>
                <a:rPr lang="zh-CN" altLang="zh-CN" dirty="0" smtClean="0">
                  <a:ea typeface="宋体" panose="02010600030101010101" pitchFamily="2" charset="-122"/>
                  <a:cs typeface="Times New Roman" panose="02020603050405020304" pitchFamily="18" charset="0"/>
                </a:rPr>
                <a:t>下</a:t>
              </a:r>
              <a:r>
                <a:rPr lang="zh-CN" altLang="zh-CN" dirty="0">
                  <a:ea typeface="宋体" panose="02010600030101010101" pitchFamily="2" charset="-122"/>
                  <a:cs typeface="Times New Roman" panose="02020603050405020304" pitchFamily="18" charset="0"/>
                </a:rPr>
                <a:t>了深刻的印象</a:t>
              </a:r>
              <a:r>
                <a:rPr lang="en-US" altLang="zh-CN" dirty="0"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zh-CN" altLang="zh-CN" dirty="0">
                  <a:ea typeface="宋体" panose="02010600030101010101" pitchFamily="2" charset="-122"/>
                  <a:cs typeface="Times New Roman" panose="02020603050405020304" pitchFamily="18" charset="0"/>
                </a:rPr>
                <a:t>让我流连忘返。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4086374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376661" y="1295871"/>
            <a:ext cx="6984604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349250" y="1249891"/>
            <a:ext cx="10288953" cy="3431668"/>
            <a:chOff x="349250" y="1249891"/>
            <a:chExt cx="10288953" cy="3431668"/>
          </a:xfrm>
        </p:grpSpPr>
        <p:grpSp>
          <p:nvGrpSpPr>
            <p:cNvPr id="5" name="组合 4"/>
            <p:cNvGrpSpPr/>
            <p:nvPr/>
          </p:nvGrpSpPr>
          <p:grpSpPr>
            <a:xfrm>
              <a:off x="349250" y="1249891"/>
              <a:ext cx="10288953" cy="3431668"/>
              <a:chOff x="349250" y="1367879"/>
              <a:chExt cx="10288953" cy="3431668"/>
            </a:xfrm>
          </p:grpSpPr>
          <p:sp>
            <p:nvSpPr>
              <p:cNvPr id="2" name="矩形 1"/>
              <p:cNvSpPr>
                <a:spLocks noChangeAspect="1"/>
              </p:cNvSpPr>
              <p:nvPr/>
            </p:nvSpPr>
            <p:spPr>
              <a:xfrm>
                <a:off x="349250" y="1367879"/>
                <a:ext cx="3182281" cy="73250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lnSpc>
                    <a:spcPct val="130000"/>
                  </a:lnSpc>
                  <a:spcAft>
                    <a:spcPts val="0"/>
                  </a:spcAft>
                  <a:tabLst>
                    <a:tab pos="1188085" algn="l"/>
                    <a:tab pos="2163445" algn="l"/>
                    <a:tab pos="3142615" algn="l"/>
                    <a:tab pos="4190365" algn="l"/>
                  </a:tabLst>
                </a:pPr>
                <a:r>
                  <a:rPr lang="zh-CN" altLang="zh-CN" dirty="0">
                    <a:solidFill>
                      <a:srgbClr val="000000"/>
                    </a:solidFill>
                    <a:latin typeface="Arial" panose="020B0604020202020204" pitchFamily="34" charset="0"/>
                    <a:cs typeface="Times New Roman" panose="02020603050405020304" pitchFamily="18" charset="0"/>
                  </a:rPr>
                  <a:t>一、我会写好</a:t>
                </a:r>
                <a:r>
                  <a:rPr lang="zh-CN" altLang="zh-CN" dirty="0" smtClean="0">
                    <a:solidFill>
                      <a:srgbClr val="000000"/>
                    </a:solidFill>
                    <a:latin typeface="Arial" panose="020B0604020202020204" pitchFamily="34" charset="0"/>
                    <a:cs typeface="Times New Roman" panose="02020603050405020304" pitchFamily="18" charset="0"/>
                  </a:rPr>
                  <a:t>字</a:t>
                </a:r>
                <a:r>
                  <a:rPr lang="en-US" altLang="zh-CN" dirty="0" smtClean="0">
                    <a:solidFill>
                      <a:srgbClr val="000000"/>
                    </a:solidFill>
                    <a:latin typeface="Arial" panose="020B0604020202020204" pitchFamily="34" charset="0"/>
                    <a:cs typeface="Times New Roman" panose="02020603050405020304" pitchFamily="18" charset="0"/>
                  </a:rPr>
                  <a:t> </a:t>
                </a:r>
                <a:endParaRPr lang="zh-CN" altLang="zh-CN" dirty="0">
                  <a:solidFill>
                    <a:srgbClr val="000000"/>
                  </a:solidFill>
                  <a:effectLst/>
                  <a:latin typeface="NEU-BZ-S92"/>
                  <a:ea typeface="方正书宋_GBK" panose="03000509000000000000" pitchFamily="65" charset="-122"/>
                  <a:cs typeface="Times New Roman" panose="02020603050405020304" pitchFamily="18" charset="0"/>
                </a:endParaRPr>
              </a:p>
            </p:txBody>
          </p:sp>
          <p:pic>
            <p:nvPicPr>
              <p:cNvPr id="4" name="图片 3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6390584" y="2256690"/>
                <a:ext cx="4247619" cy="2542857"/>
              </a:xfrm>
              <a:prstGeom prst="rect">
                <a:avLst/>
              </a:prstGeom>
            </p:spPr>
          </p:pic>
        </p:grpSp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77508" y="2384160"/>
              <a:ext cx="4806484" cy="2063517"/>
            </a:xfrm>
            <a:prstGeom prst="rect">
              <a:avLst/>
            </a:prstGeom>
          </p:spPr>
        </p:pic>
      </p:grpSp>
      <p:sp>
        <p:nvSpPr>
          <p:cNvPr id="9" name="矩形 8"/>
          <p:cNvSpPr/>
          <p:nvPr/>
        </p:nvSpPr>
        <p:spPr>
          <a:xfrm>
            <a:off x="7685589" y="2398746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略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1295871"/>
            <a:ext cx="10833100" cy="73250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二、把成语补充完整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,</a:t>
            </a:r>
            <a:r>
              <a:rPr lang="zh-CN" altLang="en-US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再</a:t>
            </a:r>
            <a:r>
              <a:rPr lang="zh-CN" altLang="en-US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填空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12" name="对象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47790216"/>
              </p:ext>
            </p:extLst>
          </p:nvPr>
        </p:nvGraphicFramePr>
        <p:xfrm>
          <a:off x="458625" y="2048549"/>
          <a:ext cx="10807700" cy="81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1" name="文档" r:id="rId3" imgW="3826154" imgH="289660" progId="Word.Document.12">
                  <p:embed/>
                </p:oleObj>
              </mc:Choice>
              <mc:Fallback>
                <p:oleObj name="文档" r:id="rId3" imgW="3826154" imgH="28966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58625" y="2048549"/>
                        <a:ext cx="10807700" cy="818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矩形 12"/>
          <p:cNvSpPr/>
          <p:nvPr/>
        </p:nvSpPr>
        <p:spPr>
          <a:xfrm>
            <a:off x="1708925" y="2078383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散</a:t>
            </a:r>
            <a:endParaRPr lang="zh-CN" altLang="en-US" dirty="0"/>
          </a:p>
        </p:txBody>
      </p:sp>
      <p:sp>
        <p:nvSpPr>
          <p:cNvPr id="15" name="矩形 14"/>
          <p:cNvSpPr/>
          <p:nvPr/>
        </p:nvSpPr>
        <p:spPr>
          <a:xfrm>
            <a:off x="4218463" y="2078383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张</a:t>
            </a:r>
            <a:endParaRPr lang="zh-CN" altLang="en-US" dirty="0"/>
          </a:p>
        </p:txBody>
      </p:sp>
      <p:sp>
        <p:nvSpPr>
          <p:cNvPr id="17" name="矩形 16"/>
          <p:cNvSpPr/>
          <p:nvPr/>
        </p:nvSpPr>
        <p:spPr>
          <a:xfrm>
            <a:off x="8251821" y="2078382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晃</a:t>
            </a:r>
            <a:endParaRPr lang="zh-CN" altLang="en-US" dirty="0"/>
          </a:p>
        </p:txBody>
      </p:sp>
      <p:sp>
        <p:nvSpPr>
          <p:cNvPr id="21" name="矩形 20"/>
          <p:cNvSpPr>
            <a:spLocks noChangeAspect="1"/>
          </p:cNvSpPr>
          <p:nvPr/>
        </p:nvSpPr>
        <p:spPr>
          <a:xfrm>
            <a:off x="349250" y="2716589"/>
            <a:ext cx="10833100" cy="201285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我发现这三个成语的第一、三个字的意思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第二、四个字都表示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像这样的成语我还能写出两个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8075331" y="2773990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相近</a:t>
            </a:r>
            <a:endParaRPr lang="zh-CN" altLang="en-US" dirty="0"/>
          </a:p>
        </p:txBody>
      </p:sp>
      <p:sp>
        <p:nvSpPr>
          <p:cNvPr id="23" name="矩形 22"/>
          <p:cNvSpPr/>
          <p:nvPr/>
        </p:nvSpPr>
        <p:spPr>
          <a:xfrm>
            <a:off x="3005069" y="3410401"/>
            <a:ext cx="389241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人体部位或器官名称</a:t>
            </a:r>
            <a:endParaRPr lang="zh-CN" altLang="en-US" dirty="0"/>
          </a:p>
        </p:txBody>
      </p:sp>
      <p:sp>
        <p:nvSpPr>
          <p:cNvPr id="24" name="矩形 23"/>
          <p:cNvSpPr/>
          <p:nvPr/>
        </p:nvSpPr>
        <p:spPr>
          <a:xfrm>
            <a:off x="2718853" y="4030596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指手画脚</a:t>
            </a:r>
            <a:endParaRPr lang="zh-CN" altLang="en-US" dirty="0"/>
          </a:p>
        </p:txBody>
      </p:sp>
      <p:sp>
        <p:nvSpPr>
          <p:cNvPr id="25" name="矩形 24"/>
          <p:cNvSpPr/>
          <p:nvPr/>
        </p:nvSpPr>
        <p:spPr>
          <a:xfrm>
            <a:off x="6625133" y="4030595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提心吊胆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57525812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5" grpId="0"/>
      <p:bldP spid="17" grpId="0"/>
      <p:bldP spid="22" grpId="0"/>
      <p:bldP spid="23" grpId="0"/>
      <p:bldP spid="24" grpId="0"/>
      <p:bldP spid="2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对象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55950956"/>
              </p:ext>
            </p:extLst>
          </p:nvPr>
        </p:nvGraphicFramePr>
        <p:xfrm>
          <a:off x="458625" y="1735670"/>
          <a:ext cx="10807700" cy="81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9" name="文档" r:id="rId3" imgW="3826154" imgH="289660" progId="Word.Document.12">
                  <p:embed/>
                </p:oleObj>
              </mc:Choice>
              <mc:Fallback>
                <p:oleObj name="文档" r:id="rId3" imgW="3826154" imgH="28966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58625" y="1735670"/>
                        <a:ext cx="10807700" cy="818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矩形 6"/>
          <p:cNvSpPr>
            <a:spLocks noChangeAspect="1"/>
          </p:cNvSpPr>
          <p:nvPr/>
        </p:nvSpPr>
        <p:spPr>
          <a:xfrm>
            <a:off x="349250" y="2408893"/>
            <a:ext cx="10833100" cy="201285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我发现这三个成语的第一、三个字都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第二、四个字的意思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像这样的成语我还能写出两个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               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335869" y="1777376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干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4392885" y="1777375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红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7901613" y="1777374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快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490641" y="3113102"/>
            <a:ext cx="389241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人体部位或器官名称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8877045" y="3113102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相近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5712534" y="3737205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手忙脚乱</a:t>
            </a:r>
            <a:endParaRPr lang="zh-CN" altLang="en-US" dirty="0"/>
          </a:p>
        </p:txBody>
      </p:sp>
      <p:sp>
        <p:nvSpPr>
          <p:cNvPr id="14" name="矩形 13"/>
          <p:cNvSpPr/>
          <p:nvPr/>
        </p:nvSpPr>
        <p:spPr>
          <a:xfrm>
            <a:off x="8284501" y="3743875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心直口快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98033779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49250" y="729639"/>
            <a:ext cx="10833100" cy="514487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三、想一想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怎样朗读能更好地表达句子的意思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并填空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孙中山想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这样糊里糊涂地背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有什么用呢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如果要读出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是怎么背的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应该重读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于是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一群一群的花从无人知道的地方突然跑出来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在绿草上跳舞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狂欢。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如果要读出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花跑出来得出乎意料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应该重读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这个词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如果要读出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花欢喜的心情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要把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这两个词读得轻快一些。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6955677" y="2058463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糊里糊涂</a:t>
            </a:r>
            <a:endParaRPr lang="zh-CN" altLang="en-US" dirty="0"/>
          </a:p>
        </p:txBody>
      </p:sp>
      <p:sp>
        <p:nvSpPr>
          <p:cNvPr id="18" name="矩形 17"/>
          <p:cNvSpPr/>
          <p:nvPr/>
        </p:nvSpPr>
        <p:spPr>
          <a:xfrm>
            <a:off x="8569349" y="3976318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突然</a:t>
            </a:r>
            <a:endParaRPr lang="zh-CN" altLang="en-US" dirty="0"/>
          </a:p>
        </p:txBody>
      </p:sp>
      <p:sp>
        <p:nvSpPr>
          <p:cNvPr id="19" name="矩形 18"/>
          <p:cNvSpPr/>
          <p:nvPr/>
        </p:nvSpPr>
        <p:spPr>
          <a:xfrm>
            <a:off x="7342031" y="4604349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跳舞</a:t>
            </a:r>
            <a:endParaRPr lang="zh-CN" altLang="en-US" dirty="0"/>
          </a:p>
        </p:txBody>
      </p:sp>
      <p:sp>
        <p:nvSpPr>
          <p:cNvPr id="20" name="矩形 19"/>
          <p:cNvSpPr/>
          <p:nvPr/>
        </p:nvSpPr>
        <p:spPr>
          <a:xfrm>
            <a:off x="9741141" y="4604349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狂欢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55170493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  <p:bldP spid="2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729639"/>
            <a:ext cx="108331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四、读一读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填一填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828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欢欢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听说你们班组织了几个兴趣小组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每个小组都有个响亮的名字。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828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乐乐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是啊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!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我就在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小组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我们小组的名字叫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篮球侠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。我的同桌喜欢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他们小组的名字叫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黑白棋社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。还有的小组叫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巧手剪纸组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探索者小队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鲲鹏航模队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等。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828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欢欢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这些名字真好。我最喜欢跳舞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我觉得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“___________”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这个名字最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合适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!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896941" y="2529839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篮球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5620205" y="3116991"/>
            <a:ext cx="142058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下围棋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1015157" y="5462503"/>
            <a:ext cx="142058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红舞鞋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98769830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349250" y="911791"/>
            <a:ext cx="10833100" cy="4573560"/>
            <a:chOff x="349250" y="1295871"/>
            <a:chExt cx="10833100" cy="4573560"/>
          </a:xfrm>
        </p:grpSpPr>
        <p:sp>
          <p:nvSpPr>
            <p:cNvPr id="2" name="矩形 1"/>
            <p:cNvSpPr>
              <a:spLocks noChangeAspect="1"/>
            </p:cNvSpPr>
            <p:nvPr/>
          </p:nvSpPr>
          <p:spPr>
            <a:xfrm>
              <a:off x="349250" y="1295871"/>
              <a:ext cx="10833100" cy="4573560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3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五、阅读古诗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完成</a:t>
              </a:r>
              <a:r>
                <a:rPr lang="zh-CN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练习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 algn="ctr">
                <a:lnSpc>
                  <a:spcPct val="13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NEU-BZ-S92"/>
                  <a:ea typeface="方正宋黑_GBK" panose="03000509000000000000" pitchFamily="65" charset="-122"/>
                  <a:cs typeface="Times New Roman" panose="02020603050405020304" pitchFamily="18" charset="0"/>
                </a:rPr>
                <a:t>所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</a:t>
              </a:r>
              <a:r>
                <a:rPr lang="zh-CN" altLang="zh-CN" dirty="0">
                  <a:solidFill>
                    <a:srgbClr val="000000"/>
                  </a:solidFill>
                  <a:latin typeface="NEU-BZ-S92"/>
                  <a:ea typeface="方正宋黑_GBK" panose="03000509000000000000" pitchFamily="65" charset="-122"/>
                  <a:cs typeface="Times New Roman" panose="02020603050405020304" pitchFamily="18" charset="0"/>
                </a:rPr>
                <a:t>见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 algn="ctr">
                <a:lnSpc>
                  <a:spcPct val="13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牧童骑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__________________,</a:t>
              </a:r>
              <a:r>
                <a:rPr lang="zh-CN" altLang="zh-CN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歌声振林樾。</a:t>
              </a:r>
              <a:r>
                <a:rPr lang="en-US" altLang="zh-CN" dirty="0">
                  <a:solidFill>
                    <a:srgbClr val="000000"/>
                  </a:solidFill>
                  <a:latin typeface="Calibri" panose="020F0502020204030204" pitchFamily="34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 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 algn="ctr">
                <a:lnSpc>
                  <a:spcPct val="13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意欲捕鸣蝉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zh-CN" altLang="zh-CN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忽然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__________________</a:t>
              </a:r>
              <a:r>
                <a:rPr lang="zh-CN" altLang="zh-CN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立。</a:t>
              </a:r>
              <a:r>
                <a:rPr lang="en-US" altLang="zh-CN" dirty="0">
                  <a:solidFill>
                    <a:srgbClr val="000000"/>
                  </a:solidFill>
                  <a:latin typeface="Calibri" panose="020F0502020204030204" pitchFamily="34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 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3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1.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请将诗中空缺部分补充完整。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3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2.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这首诗的作者是</a:t>
              </a:r>
              <a:r>
                <a:rPr lang="zh-CN" altLang="zh-CN" u="sng" dirty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ea typeface="宋体" panose="02010600030101010101" pitchFamily="2" charset="-122"/>
                  <a:cs typeface="Times New Roman" panose="02020603050405020304" pitchFamily="18" charset="0"/>
                </a:rPr>
                <a:t>　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(A.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唐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B.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清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代的</a:t>
              </a:r>
              <a:r>
                <a:rPr lang="zh-CN" altLang="zh-CN" u="sng" dirty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ea typeface="宋体" panose="02010600030101010101" pitchFamily="2" charset="-122"/>
                  <a:cs typeface="Times New Roman" panose="02020603050405020304" pitchFamily="18" charset="0"/>
                </a:rPr>
                <a:t>　　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(A.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袁枚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B.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杜牧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。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 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sp>
          <p:nvSpPr>
            <p:cNvPr id="3" name="矩形 2"/>
            <p:cNvSpPr>
              <a:spLocks noChangeAspect="1"/>
            </p:cNvSpPr>
            <p:nvPr/>
          </p:nvSpPr>
          <p:spPr>
            <a:xfrm>
              <a:off x="2386493" y="3557615"/>
              <a:ext cx="466794" cy="4597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200" dirty="0" smtClean="0">
                  <a:solidFill>
                    <a:schemeClr val="tx1"/>
                  </a:solidFill>
                  <a:latin typeface="楷体" panose="02010609060101010101" charset="-122"/>
                  <a:ea typeface="楷体" panose="02010609060101010101" charset="-122"/>
                </a:rPr>
                <a:t>·</a:t>
              </a:r>
              <a:endParaRPr lang="zh-CN" altLang="en-US" sz="2200" dirty="0">
                <a:solidFill>
                  <a:schemeClr val="tx1"/>
                </a:solidFill>
              </a:endParaRPr>
            </a:p>
          </p:txBody>
        </p:sp>
        <p:sp>
          <p:nvSpPr>
            <p:cNvPr id="4" name="矩形 3"/>
            <p:cNvSpPr>
              <a:spLocks noChangeAspect="1"/>
            </p:cNvSpPr>
            <p:nvPr/>
          </p:nvSpPr>
          <p:spPr>
            <a:xfrm>
              <a:off x="8608677" y="3557615"/>
              <a:ext cx="466794" cy="4597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200" dirty="0" smtClean="0">
                  <a:solidFill>
                    <a:schemeClr val="tx1"/>
                  </a:solidFill>
                  <a:latin typeface="楷体" panose="02010609060101010101" charset="-122"/>
                  <a:ea typeface="楷体" panose="02010609060101010101" charset="-122"/>
                </a:rPr>
                <a:t>·</a:t>
              </a:r>
              <a:endParaRPr lang="zh-CN" altLang="en-US" sz="2200" dirty="0">
                <a:solidFill>
                  <a:schemeClr val="tx1"/>
                </a:solidFill>
              </a:endParaRPr>
            </a:p>
          </p:txBody>
        </p:sp>
      </p:grpSp>
      <p:sp>
        <p:nvSpPr>
          <p:cNvPr id="6" name="矩形 5"/>
          <p:cNvSpPr/>
          <p:nvPr/>
        </p:nvSpPr>
        <p:spPr>
          <a:xfrm>
            <a:off x="4445229" y="2249443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黄牛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6317437" y="2883378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闭口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3988964" y="4156527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8497341" y="4156527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1796763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11" grpId="0"/>
      <p:bldP spid="1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729639"/>
            <a:ext cx="10833100" cy="521373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给诗中加点的字选择正确的意思。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欲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想要。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dirty="0" smtClean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将要。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dirty="0" smtClean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欲望。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立刻。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站。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dirty="0" smtClean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存在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生存。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全诗刻画了一个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(A.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天真活泼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调皮捣蛋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的小孩子形象。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骑牛的孩子为什么突然不唱歌了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想象一下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再用自己的话说一说。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因为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他想捕捉正在鸣叫的蝉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怕自己的歌声惊动了蝉。</a:t>
            </a:r>
            <a:r>
              <a:rPr lang="en-US" altLang="zh-CN" dirty="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796925" y="1463199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8713365" y="2098583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3960837" y="2712403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  <a:cs typeface="宋体" panose="02010600030101010101" pitchFamily="2" charset="-122"/>
              </a:rPr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99913316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1223863"/>
            <a:ext cx="10833100" cy="329320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六、口语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交际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李明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大家好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你们的暑假是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怎</a:t>
            </a:r>
            <a:r>
              <a:rPr lang="zh-CN" altLang="en-US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么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度过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把你经历的新鲜事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讲给大家听听吧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!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张芳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我的暑假是在农村的奶奶家度过的。奶奶教我做饭做菜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现在我学会了西红柿炒鸡蛋、炒土豆丝等几道菜。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943029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4" id="{CE7074A4-8E2E-4CBB-87F4-F2447D6AA4C3}" vid="{40F39421-F9B8-4034-A31F-2C3218CA6E23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课堂练习(1)</Template>
  <TotalTime>136</TotalTime>
  <Words>381</Words>
  <Application>Microsoft Office PowerPoint</Application>
  <PresentationFormat>自定义</PresentationFormat>
  <Paragraphs>71</Paragraphs>
  <Slides>11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25" baseType="lpstr">
      <vt:lpstr>NEU-BZ-S92</vt:lpstr>
      <vt:lpstr>方正书宋_GBK</vt:lpstr>
      <vt:lpstr>方正宋黑_GBK</vt:lpstr>
      <vt:lpstr>黑体</vt:lpstr>
      <vt:lpstr>华文琥珀</vt:lpstr>
      <vt:lpstr>华文新魏</vt:lpstr>
      <vt:lpstr>楷体</vt:lpstr>
      <vt:lpstr>隶书</vt:lpstr>
      <vt:lpstr>宋体</vt:lpstr>
      <vt:lpstr>Arial</vt:lpstr>
      <vt:lpstr>Calibri</vt:lpstr>
      <vt:lpstr>Times New Roman</vt:lpstr>
      <vt:lpstr>专业教辅课件Q:251490010</vt:lpstr>
      <vt:lpstr>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ITSK.com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SkyUser</dc:creator>
  <cp:lastModifiedBy>SkyUser</cp:lastModifiedBy>
  <cp:revision>29</cp:revision>
  <dcterms:created xsi:type="dcterms:W3CDTF">2020-08-20T00:17:29Z</dcterms:created>
  <dcterms:modified xsi:type="dcterms:W3CDTF">2024-09-06T01:03:15Z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