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wav" ContentType="audio/x-wav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6"/>
  </p:notesMasterIdLst>
  <p:sldIdLst>
    <p:sldId id="256" r:id="rId2"/>
    <p:sldId id="731" r:id="rId3"/>
    <p:sldId id="732" r:id="rId4"/>
    <p:sldId id="736" r:id="rId5"/>
    <p:sldId id="733" r:id="rId6"/>
    <p:sldId id="739" r:id="rId7"/>
    <p:sldId id="734" r:id="rId8"/>
    <p:sldId id="740" r:id="rId9"/>
    <p:sldId id="741" r:id="rId10"/>
    <p:sldId id="742" r:id="rId11"/>
    <p:sldId id="743" r:id="rId12"/>
    <p:sldId id="744" r:id="rId13"/>
    <p:sldId id="745" r:id="rId14"/>
    <p:sldId id="735" r:id="rId15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53" userDrawn="1">
          <p15:clr>
            <a:srgbClr val="A4A3A4"/>
          </p15:clr>
        </p15:guide>
        <p15:guide id="2" pos="4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498" y="54"/>
      </p:cViewPr>
      <p:guideLst>
        <p:guide orient="horz" pos="453"/>
        <p:guide pos="4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media/audio1.wav>
</file>

<file path=ppt/media/audio2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14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16421" y="1655911"/>
            <a:ext cx="11017224" cy="432048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reflection blurRad="6350" stA="52000" endA="300" endPos="35000" dir="5400000" sy="-100000" algn="bl" rotWithShape="0"/>
          </a:effectLst>
        </p:spPr>
        <p:txBody>
          <a:bodyPr wrap="none" lIns="91440" tIns="45720" rIns="91440" bIns="45720">
            <a:prstTxWarp prst="textArchUp">
              <a:avLst/>
            </a:prstTxWarp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ctr"/>
            <a:r>
              <a:rPr lang="zh-CN" altLang="en-US" sz="11500" b="0" dirty="0" smtClean="0">
                <a:ln w="0"/>
                <a:gradFill>
                  <a:gsLst>
                    <a:gs pos="25000">
                      <a:srgbClr val="339966"/>
                    </a:gs>
                    <a:gs pos="0">
                      <a:srgbClr val="D60093"/>
                    </a:gs>
                    <a:gs pos="65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课堂</a:t>
            </a:r>
            <a:r>
              <a:rPr lang="zh-CN" altLang="en-US" sz="11500" b="0" dirty="0" smtClean="0">
                <a:ln w="0"/>
                <a:gradFill>
                  <a:gsLst>
                    <a:gs pos="30000">
                      <a:srgbClr val="339966"/>
                    </a:gs>
                    <a:gs pos="67000">
                      <a:srgbClr val="D60093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练习</a:t>
            </a:r>
            <a:endParaRPr lang="zh-CN" altLang="en-US" sz="11500" b="0" dirty="0">
              <a:ln w="0"/>
              <a:gradFill>
                <a:gsLst>
                  <a:gs pos="30000">
                    <a:srgbClr val="339966"/>
                  </a:gs>
                  <a:gs pos="67000">
                    <a:srgbClr val="D60093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60007" dist="200025" dir="15000000" sy="30000" kx="-1800000" algn="bl" rotWithShape="0">
                  <a:prstClr val="black">
                    <a:alpha val="32000"/>
                  </a:prstClr>
                </a:outerShdw>
                <a:reflection blurRad="6350" stA="53000" endA="300" endPos="35500" dir="5400000" sy="-90000" algn="bl" rotWithShape="0"/>
              </a:effectLst>
              <a:latin typeface="华文琥珀" panose="02010800040101010101" pitchFamily="2" charset="-122"/>
              <a:ea typeface="华文琥珀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8" presetClass="entr" presetSubtype="0" accel="5000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基础梳理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-1.8049E-6 4.94855E-7 L -1.8049E-6 -0.07202 " pathEditMode="relative" rAng="0" ptsTypes="AA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3601"/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云形 1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" Target="../slides/slide2.xml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="" xmlns:a16="http://schemas.microsoft.com/office/drawing/2014/main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="" xmlns:a16="http://schemas.microsoft.com/office/drawing/2014/main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="" xmlns:a16="http://schemas.microsoft.com/office/drawing/2014/main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8" action="ppaction://hlinksldjump" highlightClick="1">
              <a:snd r:embed="rId9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89" r:id="rId2"/>
    <p:sldLayoutId id="2147483690" r:id="rId3"/>
    <p:sldLayoutId id="2147483691" r:id="rId4"/>
    <p:sldLayoutId id="2147483692" r:id="rId5"/>
    <p:sldLayoutId id="2147483694" r:id="rId6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5.xml"/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Relationship Id="rId5" Type="http://schemas.openxmlformats.org/officeDocument/2006/relationships/audio" Target="../media/audio2.wav"/><Relationship Id="rId4" Type="http://schemas.openxmlformats.org/officeDocument/2006/relationships/slide" Target="slide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__1.docx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圆角矩形 1"/>
          <p:cNvSpPr/>
          <p:nvPr/>
        </p:nvSpPr>
        <p:spPr>
          <a:xfrm>
            <a:off x="504453" y="3384103"/>
            <a:ext cx="10513168" cy="151216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第八</a:t>
            </a:r>
            <a:r>
              <a:rPr lang="zh-CN" altLang="en-US" sz="40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单元</a:t>
            </a:r>
            <a:endParaRPr lang="en-US" altLang="zh-CN" sz="4000" dirty="0" smtClean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pPr algn="ctr"/>
            <a:r>
              <a:rPr lang="en-US" altLang="zh-CN" sz="4000" dirty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27*</a:t>
            </a:r>
            <a:r>
              <a:rPr lang="zh-CN" altLang="en-US" sz="400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　一个粗瓷大碗</a:t>
            </a:r>
            <a:endParaRPr lang="zh-CN" altLang="en-US" sz="40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32" presetClass="emp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23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4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5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6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7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685139"/>
            <a:ext cx="10807700" cy="5579284"/>
          </a:xfrm>
          <a:prstGeom prst="rect">
            <a:avLst/>
          </a:prstGeom>
        </p:spPr>
        <p:txBody>
          <a:bodyPr>
            <a:spAutoFit/>
          </a:bodyPr>
          <a:lstStyle/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他骑在马上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心情</a:t>
            </a:r>
            <a:r>
              <a:rPr lang="zh-CN" altLang="en-US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老是</a:t>
            </a:r>
            <a:r>
              <a:rPr lang="zh-CN" altLang="zh-CN" sz="3000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平静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不下来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从刚才遇见的小红军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想起一连串的孩子。从上海、广州直到香港的码头上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跟他打过交道的那些穷孩子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一个个浮现在他眼前。</a:t>
            </a:r>
            <a:endParaRPr lang="zh-CN" altLang="zh-CN" sz="30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不对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我受骗了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陈赓同志突然喊了一声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立刻调转马头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向来的路奔跑起来。等他找到那个小红军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小红军已经倒在草地上了。</a:t>
            </a:r>
            <a:endParaRPr lang="zh-CN" altLang="zh-CN" sz="30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陈赓同志吃力地把小红军抱上马背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他的手触到了小红军的干粮袋。袋子硬邦邦的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装的什么东西呢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他掏出来一看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原来是一块烧得发黑的牛膝盖骨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上面还有几个牙印。</a:t>
            </a:r>
            <a:endParaRPr lang="zh-CN" altLang="zh-CN" sz="3000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陈赓同志全明白了。就在这个时候</a:t>
            </a:r>
            <a:r>
              <a:rPr lang="en-US" altLang="zh-CN" sz="3000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sz="3000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小红军停止了呼吸。</a:t>
            </a:r>
            <a:endParaRPr lang="zh-CN" altLang="zh-CN" sz="3000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1292538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727595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读句子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根据意思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在文中选四字词填空。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(1)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十分荒凉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没有人家。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(2)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完全不放在心上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形容丝毫不在意、无所谓的样子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algn="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(3)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没有办法可想。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画出文中描写小红军外貌的句子。由此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可以看出小红军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u="sng" dirty="0" smtClean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                                                                             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5391165" y="1377711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荒无人烟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8353325" y="2549632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满不在乎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4504548" y="3126953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无可奈何</a:t>
            </a:r>
            <a:endParaRPr lang="zh-CN" altLang="en-US" dirty="0"/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361950" y="4876195"/>
            <a:ext cx="10807700" cy="121764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那小家伙不过十一二岁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</a:rPr>
              <a:t>,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黄黄的小脸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</a:rPr>
              <a:t>,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一双大眼睛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</a:rPr>
              <a:t>,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两片薄嘴唇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</a:rPr>
              <a:t>,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鼻子有点儿翘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</a:rPr>
              <a:t>,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两只脚穿着破草鞋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</a:rPr>
              <a:t>,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冻得又青又红。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1872605" y="4270576"/>
            <a:ext cx="864096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年龄小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身体虚弱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穿着单薄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又冷又饿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急需帮助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31908016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7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096263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细读课文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按提示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补充填空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了解内容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4" name="表格 3"/>
          <p:cNvGraphicFramePr>
            <a:graphicFrameLocks noGrp="1" noChangeAspect="1"/>
          </p:cNvGraphicFramePr>
          <p:nvPr>
            <p:extLst>
              <p:ext uri="{D42A27DB-BD31-4B8C-83A1-F6EECF244321}">
                <p14:modId xmlns:p14="http://schemas.microsoft.com/office/powerpoint/2010/main" val="3595719256"/>
              </p:ext>
            </p:extLst>
          </p:nvPr>
        </p:nvGraphicFramePr>
        <p:xfrm>
          <a:off x="361950" y="1888351"/>
          <a:ext cx="10807699" cy="2926080"/>
        </p:xfrm>
        <a:graphic>
          <a:graphicData uri="http://schemas.openxmlformats.org/drawingml/2006/table">
            <a:tbl>
              <a:tblPr firstRow="1" firstCol="1" bandRow="1"/>
              <a:tblGrid>
                <a:gridCol w="1726679"/>
                <a:gridCol w="5328592"/>
                <a:gridCol w="3752428"/>
              </a:tblGrid>
              <a:tr h="0"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人物</a:t>
                      </a:r>
                      <a:endParaRPr lang="zh-CN" sz="3200" dirty="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陈赓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小红军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第一次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让小红军上马骑一会儿</a:t>
                      </a:r>
                      <a:endParaRPr lang="zh-CN" sz="3200" dirty="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NEU-BZ-S92"/>
                          <a:ea typeface="宋体" panose="02010600030101010101" pitchFamily="2" charset="-122"/>
                          <a:cs typeface="宋体" panose="02010600030101010101" pitchFamily="2" charset="-122"/>
                        </a:rPr>
                        <a:t>①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第二次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让小红军上马骑一会儿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NEU-BZ-S92"/>
                          <a:ea typeface="宋体" panose="02010600030101010101" pitchFamily="2" charset="-122"/>
                          <a:cs typeface="宋体" panose="02010600030101010101" pitchFamily="2" charset="-122"/>
                        </a:rPr>
                        <a:t>②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第三次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一块走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NEU-BZ-S92"/>
                          <a:ea typeface="宋体" panose="02010600030101010101" pitchFamily="2" charset="-122"/>
                          <a:cs typeface="宋体" panose="02010600030101010101" pitchFamily="2" charset="-122"/>
                        </a:rPr>
                        <a:t>③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第四次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>
                          <a:solidFill>
                            <a:srgbClr val="000000"/>
                          </a:solidFill>
                          <a:effectLst/>
                          <a:latin typeface="NEU-BZ-S92"/>
                          <a:ea typeface="宋体" panose="02010600030101010101" pitchFamily="2" charset="-122"/>
                          <a:cs typeface="宋体" panose="02010600030101010101" pitchFamily="2" charset="-122"/>
                        </a:rPr>
                        <a:t>④</a:t>
                      </a:r>
                      <a:endParaRPr lang="zh-CN" sz="320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20000"/>
                        </a:lnSpc>
                        <a:spcAft>
                          <a:spcPts val="0"/>
                        </a:spcAft>
                        <a:tabLst>
                          <a:tab pos="1188085" algn="l"/>
                          <a:tab pos="2163445" algn="l"/>
                          <a:tab pos="3142615" algn="l"/>
                          <a:tab pos="4190365" algn="l"/>
                        </a:tabLst>
                      </a:pPr>
                      <a:r>
                        <a:rPr lang="zh-CN" sz="3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干粮多</a:t>
                      </a:r>
                      <a:endParaRPr lang="zh-CN" sz="3200" dirty="0">
                        <a:solidFill>
                          <a:srgbClr val="000000"/>
                        </a:solidFill>
                        <a:effectLst/>
                        <a:latin typeface="NEU-BZ-S92"/>
                        <a:ea typeface="方正书宋_GBK" panose="03000509000000000000" pitchFamily="65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" name="矩形 4"/>
          <p:cNvSpPr/>
          <p:nvPr/>
        </p:nvSpPr>
        <p:spPr>
          <a:xfrm>
            <a:off x="7849269" y="2477495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体力强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7851214" y="3072102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同马比赛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7849269" y="3659255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等同伴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2553357" y="4233393"/>
            <a:ext cx="306846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给</a:t>
            </a:r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一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小包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青稞面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59896294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1583903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打开小红军的干粮袋后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陈赓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全明白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了什么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2210613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小红军极度虚弱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没有同伴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更没有粮食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361950" y="2847155"/>
            <a:ext cx="4919937" cy="6832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5.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小红军为什么要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骗</a:t>
            </a:r>
            <a:r>
              <a:rPr lang="zh-CN" altLang="en-US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陈赓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361950" y="3473865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小红军宁愿牺牲自己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也不愿意拖累别人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76984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5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376661" y="1295871"/>
            <a:ext cx="6984604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non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练习结束啦，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继续努力呀！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791815"/>
            <a:ext cx="1872208" cy="4824536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5" name="云形 4">
            <a:hlinkClick r:id="rId2" action="ppaction://hlinksldjump"/>
          </p:cNvPr>
          <p:cNvSpPr/>
          <p:nvPr/>
        </p:nvSpPr>
        <p:spPr>
          <a:xfrm>
            <a:off x="4608909" y="791815"/>
            <a:ext cx="3960440" cy="1512168"/>
          </a:xfrm>
          <a:prstGeom prst="cloud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基础梳理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6" name="云形 5">
            <a:hlinkClick r:id="rId3" action="ppaction://hlinksldjump"/>
          </p:cNvPr>
          <p:cNvSpPr/>
          <p:nvPr/>
        </p:nvSpPr>
        <p:spPr>
          <a:xfrm>
            <a:off x="4608854" y="2520007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7" name="云形 6">
            <a:hlinkClick r:id="rId4" action="ppaction://hlinksldjump"/>
          </p:cNvPr>
          <p:cNvSpPr/>
          <p:nvPr/>
        </p:nvSpPr>
        <p:spPr>
          <a:xfrm>
            <a:off x="4608854" y="4248199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8" name="动作按钮: 自定义 7">
            <a:hlinkClick r:id="rId2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608456" y="785396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动作按钮: 自定义 8">
            <a:hlinkClick r:id="rId3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607232" y="2489614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动作按钮: 自定义 9">
            <a:hlinkClick r:id="rId4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579234" y="4229699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 tmFilter="0,0; .5, 1; 1, 1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80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1000" tmFilter="0,0; .5, 1; 1, 1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31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1000" tmFilter="0,0; .5, 1; 1, 1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 animBg="1"/>
      <p:bldP spid="6" grpId="0" animBg="1"/>
      <p:bldP spid="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>
            <a:spLocks noChangeAspect="1"/>
          </p:cNvSpPr>
          <p:nvPr/>
        </p:nvSpPr>
        <p:spPr>
          <a:xfrm>
            <a:off x="349250" y="729639"/>
            <a:ext cx="10833100" cy="73250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一、用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 dirty="0">
                <a:solidFill>
                  <a:srgbClr val="000000"/>
                </a:solidFill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画出加点字的正确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读音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10" name="对象 9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518923428"/>
              </p:ext>
            </p:extLst>
          </p:nvPr>
        </p:nvGraphicFramePr>
        <p:xfrm>
          <a:off x="458625" y="1523225"/>
          <a:ext cx="10807700" cy="464952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60" name="文档" r:id="rId3" imgW="4054062" imgH="1737239" progId="Word.Document.12">
                  <p:embed/>
                </p:oleObj>
              </mc:Choice>
              <mc:Fallback>
                <p:oleObj name="文档" r:id="rId3" imgW="4054062" imgH="1737239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58625" y="1523225"/>
                        <a:ext cx="10807700" cy="4649526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7" name="矩形 16"/>
          <p:cNvSpPr/>
          <p:nvPr/>
        </p:nvSpPr>
        <p:spPr>
          <a:xfrm>
            <a:off x="3464339" y="1647200"/>
            <a:ext cx="55412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  <p:sp>
        <p:nvSpPr>
          <p:cNvPr id="18" name="矩形 17"/>
          <p:cNvSpPr/>
          <p:nvPr/>
        </p:nvSpPr>
        <p:spPr>
          <a:xfrm>
            <a:off x="4079049" y="2305104"/>
            <a:ext cx="55412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  <p:sp>
        <p:nvSpPr>
          <p:cNvPr id="19" name="矩形 18"/>
          <p:cNvSpPr/>
          <p:nvPr/>
        </p:nvSpPr>
        <p:spPr>
          <a:xfrm>
            <a:off x="5383152" y="2971719"/>
            <a:ext cx="55412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  <p:sp>
        <p:nvSpPr>
          <p:cNvPr id="20" name="矩形 19"/>
          <p:cNvSpPr/>
          <p:nvPr/>
        </p:nvSpPr>
        <p:spPr>
          <a:xfrm>
            <a:off x="5815200" y="3613202"/>
            <a:ext cx="55412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  <p:sp>
        <p:nvSpPr>
          <p:cNvPr id="21" name="矩形 20"/>
          <p:cNvSpPr/>
          <p:nvPr/>
        </p:nvSpPr>
        <p:spPr>
          <a:xfrm>
            <a:off x="3797157" y="4271047"/>
            <a:ext cx="55412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  <p:sp>
        <p:nvSpPr>
          <p:cNvPr id="22" name="矩形 21"/>
          <p:cNvSpPr/>
          <p:nvPr/>
        </p:nvSpPr>
        <p:spPr>
          <a:xfrm>
            <a:off x="4018465" y="4909847"/>
            <a:ext cx="55412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>
            <a:spLocks noChangeAspect="1"/>
          </p:cNvSpPr>
          <p:nvPr/>
        </p:nvSpPr>
        <p:spPr>
          <a:xfrm>
            <a:off x="349250" y="729639"/>
            <a:ext cx="10833100" cy="521373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二、选择合适的词语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填空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陈列　　　　　排列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同学们在操场上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得整整齐齐。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中国人民革命军事博物馆里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着一个粗瓷大碗。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艰难　　　　　艰苦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那些日子非常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抗联部队几个月来都是靠野菜、草根、橡子面充饥。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我们要克服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困苦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争取有更大的进步。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4023013" y="2117455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排列</a:t>
            </a:r>
            <a:endParaRPr lang="zh-CN" altLang="en-US" dirty="0"/>
          </a:p>
        </p:txBody>
      </p:sp>
      <p:sp>
        <p:nvSpPr>
          <p:cNvPr id="12" name="矩形 11"/>
          <p:cNvSpPr/>
          <p:nvPr/>
        </p:nvSpPr>
        <p:spPr>
          <a:xfrm>
            <a:off x="6192588" y="2756816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陈列</a:t>
            </a:r>
            <a:endParaRPr lang="zh-CN" altLang="en-US" dirty="0"/>
          </a:p>
        </p:txBody>
      </p:sp>
      <p:sp>
        <p:nvSpPr>
          <p:cNvPr id="13" name="矩形 12"/>
          <p:cNvSpPr/>
          <p:nvPr/>
        </p:nvSpPr>
        <p:spPr>
          <a:xfrm>
            <a:off x="3610132" y="4018024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艰苦</a:t>
            </a:r>
            <a:endParaRPr lang="zh-CN" altLang="en-US" dirty="0"/>
          </a:p>
        </p:txBody>
      </p:sp>
      <p:sp>
        <p:nvSpPr>
          <p:cNvPr id="14" name="矩形 13"/>
          <p:cNvSpPr/>
          <p:nvPr/>
        </p:nvSpPr>
        <p:spPr>
          <a:xfrm>
            <a:off x="3168749" y="5289734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艰难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222975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2" grpId="0"/>
      <p:bldP spid="13" grpId="0"/>
      <p:bldP spid="1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>
            <a:spLocks noChangeAspect="1"/>
          </p:cNvSpPr>
          <p:nvPr/>
        </p:nvSpPr>
        <p:spPr>
          <a:xfrm>
            <a:off x="349250" y="729639"/>
            <a:ext cx="10833100" cy="521373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三、根据课文内容选择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填空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赵一曼对通讯员说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哪里拿来的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请你还到哪里去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从这里可以看出赵一曼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重视纪律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不搞特殊　　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严于律人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不讲情面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赵一曼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zh-CN" altLang="en-US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战士们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一样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已经几个月没吃过粮食了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但她却把小通讯员给她盛的满满一碗高粱米饭换成半碗野菜粥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这表现了赵一曼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的高尚情操。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无私奉献　　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勤劳刻苦　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以身作则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3600797" y="2107623"/>
            <a:ext cx="4812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ea typeface="宋体" panose="02010600030101010101" pitchFamily="2" charset="-122"/>
              </a:rPr>
              <a:t>A</a:t>
            </a:r>
            <a:endParaRPr lang="zh-CN" altLang="en-US" dirty="0"/>
          </a:p>
        </p:txBody>
      </p:sp>
      <p:sp>
        <p:nvSpPr>
          <p:cNvPr id="10" name="矩形 9"/>
          <p:cNvSpPr/>
          <p:nvPr/>
        </p:nvSpPr>
        <p:spPr>
          <a:xfrm>
            <a:off x="2779213" y="4657399"/>
            <a:ext cx="4812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smtClean="0">
                <a:ea typeface="宋体" panose="02010600030101010101" pitchFamily="2" charset="-122"/>
              </a:rPr>
              <a:t>C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06945315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0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49250" y="1309458"/>
            <a:ext cx="10833100" cy="329320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小通讯员急得直叫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我说政委同志啊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给你一百个碗也架不住你这么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‘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丢</a:t>
            </a:r>
            <a:r>
              <a:rPr lang="en-US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’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结合全文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小通讯员所说的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丢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的意思是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赵一曼太粗心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总把碗弄丢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赵一曼把碗送给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别人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8094789" y="2697274"/>
            <a:ext cx="45878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smtClean="0">
                <a:ea typeface="宋体" panose="02010600030101010101" pitchFamily="2" charset="-122"/>
              </a:rPr>
              <a:t>B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5200971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978343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四、课外阅读我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能行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马背上的小红军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陈赓同志回顾自己革命经历的时候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曾经深情地谈起这样一件往事。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那是深秋的一天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太阳偏西了。由于长时间在荒无人烟的草地上行军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常常忍饥挨饿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陈赓同志感到十分疲惫。这一阵他掉队了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en-US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牵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着那匹同样疲惫的瘦马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一步一步朝前走着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502497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863823"/>
            <a:ext cx="10807700" cy="4763227"/>
          </a:xfrm>
          <a:prstGeom prst="rect">
            <a:avLst/>
          </a:prstGeom>
        </p:spPr>
        <p:txBody>
          <a:bodyPr>
            <a:spAutoFit/>
          </a:bodyPr>
          <a:lstStyle/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忽然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他看见前边有个小红军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跟他一样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也掉队了。那小家伙不过十一二岁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黄黄的小脸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一双大眼睛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两片薄嘴唇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鼻子有点儿翘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两只脚穿着破草鞋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冻得又青又红。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陈赓同志走到他跟前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小鬼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你上马骑一会儿吧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小红军摆出一副满不在乎的样子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盯着陈赓同志长着络腮胡子的瘦脸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微微一笑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用一口四川话说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老同志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我的体力比你强多了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你快骑上走吧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陈赓同志用命令的口吻说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上去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骑一段路再说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4951846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61950" y="729639"/>
            <a:ext cx="10807700" cy="5354158"/>
          </a:xfrm>
          <a:prstGeom prst="rect">
            <a:avLst/>
          </a:prstGeom>
        </p:spPr>
        <p:txBody>
          <a:bodyPr>
            <a:spAutoFit/>
          </a:bodyPr>
          <a:lstStyle/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小红军倔强地说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你要我同你的马比赛啊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那就比一比吧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他说着把腰一挺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做出个准备赛跑的姿势。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那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我们就一块走吧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不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你先走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我还要等我的同伴呢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陈赓同志无可奈何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从身上取出一小包青稞面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递给小红军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你把它吃了。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小红军把身上的干粮袋一拉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轻轻地拍了拍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你看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鼓鼓的嘛。我比你还多呢。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陈赓同志终于被这个小红军说服了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只好爬上马背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朝前走去。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2277954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4" id="{CE7074A4-8E2E-4CBB-87F4-F2447D6AA4C3}" vid="{40F39421-F9B8-4034-A31F-2C3218CA6E23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课堂练习(1)</Template>
  <TotalTime>173</TotalTime>
  <Words>825</Words>
  <Application>Microsoft Office PowerPoint</Application>
  <PresentationFormat>自定义</PresentationFormat>
  <Paragraphs>93</Paragraphs>
  <Slides>14</Slides>
  <Notes>1</Notes>
  <HiddenSlides>0</HiddenSlides>
  <MMClips>0</MMClips>
  <ScaleCrop>false</ScaleCrop>
  <HeadingPairs>
    <vt:vector size="8" baseType="variant">
      <vt:variant>
        <vt:lpstr>已用的字体</vt:lpstr>
      </vt:variant>
      <vt:variant>
        <vt:i4>13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14</vt:i4>
      </vt:variant>
    </vt:vector>
  </HeadingPairs>
  <TitlesOfParts>
    <vt:vector size="29" baseType="lpstr">
      <vt:lpstr>NEU-BZ-S92</vt:lpstr>
      <vt:lpstr>方正书宋_GBK</vt:lpstr>
      <vt:lpstr>方正宋黑_GBK</vt:lpstr>
      <vt:lpstr>黑体</vt:lpstr>
      <vt:lpstr>华文琥珀</vt:lpstr>
      <vt:lpstr>华文新魏</vt:lpstr>
      <vt:lpstr>楷体</vt:lpstr>
      <vt:lpstr>隶书</vt:lpstr>
      <vt:lpstr>宋体</vt:lpstr>
      <vt:lpstr>Arial</vt:lpstr>
      <vt:lpstr>Calibri</vt:lpstr>
      <vt:lpstr>Segoe UI Symbol</vt:lpstr>
      <vt:lpstr>Times New Roman</vt:lpstr>
      <vt:lpstr>专业教辅课件Q:251490010</vt:lpstr>
      <vt:lpstr>Microsoft Word 文档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ITSK.com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SkyUser</dc:creator>
  <cp:lastModifiedBy>SkyUser</cp:lastModifiedBy>
  <cp:revision>37</cp:revision>
  <dcterms:created xsi:type="dcterms:W3CDTF">2020-08-20T00:17:29Z</dcterms:created>
  <dcterms:modified xsi:type="dcterms:W3CDTF">2024-09-06T02:11:23Z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