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wav" ContentType="audio/x-wav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1"/>
  </p:notesMasterIdLst>
  <p:sldIdLst>
    <p:sldId id="256" r:id="rId2"/>
    <p:sldId id="731" r:id="rId3"/>
    <p:sldId id="732" r:id="rId4"/>
    <p:sldId id="736" r:id="rId5"/>
    <p:sldId id="733" r:id="rId6"/>
    <p:sldId id="738" r:id="rId7"/>
    <p:sldId id="734" r:id="rId8"/>
    <p:sldId id="740" r:id="rId9"/>
    <p:sldId id="735" r:id="rId10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5468" autoAdjust="0"/>
  </p:normalViewPr>
  <p:slideViewPr>
    <p:cSldViewPr>
      <p:cViewPr varScale="1">
        <p:scale>
          <a:sx n="97" d="100"/>
          <a:sy n="97" d="100"/>
        </p:scale>
        <p:origin x="96" y="84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media/audio1.wav>
</file>

<file path=ppt/media/audio2.wav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9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16421" y="1655911"/>
            <a:ext cx="11017224" cy="432048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reflection blurRad="6350" stA="52000" endA="300" endPos="35000" dir="5400000" sy="-100000" algn="bl" rotWithShape="0"/>
          </a:effectLst>
        </p:spPr>
        <p:txBody>
          <a:bodyPr wrap="none" lIns="91440" tIns="45720" rIns="91440" bIns="45720">
            <a:prstTxWarp prst="textArchUp">
              <a:avLst/>
            </a:prstTxWarp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ctr"/>
            <a:r>
              <a:rPr lang="zh-CN" altLang="en-US" sz="11500" b="0" dirty="0" smtClean="0">
                <a:ln w="0"/>
                <a:gradFill>
                  <a:gsLst>
                    <a:gs pos="25000">
                      <a:srgbClr val="339966"/>
                    </a:gs>
                    <a:gs pos="0">
                      <a:srgbClr val="D60093"/>
                    </a:gs>
                    <a:gs pos="65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课堂</a:t>
            </a:r>
            <a:r>
              <a:rPr lang="zh-CN" altLang="en-US" sz="11500" b="0" dirty="0" smtClean="0">
                <a:ln w="0"/>
                <a:gradFill>
                  <a:gsLst>
                    <a:gs pos="30000">
                      <a:srgbClr val="339966"/>
                    </a:gs>
                    <a:gs pos="67000">
                      <a:srgbClr val="D60093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练习</a:t>
            </a:r>
            <a:endParaRPr lang="zh-CN" altLang="en-US" sz="11500" b="0" dirty="0">
              <a:ln w="0"/>
              <a:gradFill>
                <a:gsLst>
                  <a:gs pos="30000">
                    <a:srgbClr val="339966"/>
                  </a:gs>
                  <a:gs pos="67000">
                    <a:srgbClr val="D60093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60007" dist="200025" dir="15000000" sy="30000" kx="-1800000" algn="bl" rotWithShape="0">
                  <a:prstClr val="black">
                    <a:alpha val="32000"/>
                  </a:prstClr>
                </a:outerShdw>
                <a:reflection blurRad="6350" stA="53000" endA="300" endPos="35500" dir="5400000" sy="-90000" algn="bl" rotWithShape="0"/>
              </a:effectLst>
              <a:latin typeface="华文琥珀" panose="02010800040101010101" pitchFamily="2" charset="-122"/>
              <a:ea typeface="华文琥珀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8" presetClass="entr" presetSubtype="0" accel="5000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基础梳理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-1.8049E-6 4.94855E-7 L -1.8049E-6 -0.07202 " pathEditMode="relative" rAng="0" ptsTypes="AA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3601"/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云形 1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 userDrawn="1"/>
        </p:nvSpPr>
        <p:spPr>
          <a:xfrm>
            <a:off x="2376661" y="1295871"/>
            <a:ext cx="6984604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non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练习结束啦，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继续努力呀！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" Target="../slides/slide2.xml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:a16="http://schemas.microsoft.com/office/drawing/2014/main" xmlns="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:a16="http://schemas.microsoft.com/office/drawing/2014/main" xmlns="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8" action="ppaction://hlinksldjump" highlightClick="1">
              <a:snd r:embed="rId9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89" r:id="rId2"/>
    <p:sldLayoutId id="2147483690" r:id="rId3"/>
    <p:sldLayoutId id="2147483691" r:id="rId4"/>
    <p:sldLayoutId id="2147483692" r:id="rId5"/>
    <p:sldLayoutId id="2147483694" r:id="rId6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5.xml"/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Relationship Id="rId5" Type="http://schemas.openxmlformats.org/officeDocument/2006/relationships/audio" Target="../media/audio2.wav"/><Relationship Id="rId4" Type="http://schemas.openxmlformats.org/officeDocument/2006/relationships/slide" Target="slide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__1.docx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圆角矩形 1"/>
          <p:cNvSpPr/>
          <p:nvPr/>
        </p:nvSpPr>
        <p:spPr>
          <a:xfrm>
            <a:off x="720477" y="3384103"/>
            <a:ext cx="9937104" cy="151216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4800" dirty="0">
                <a:solidFill>
                  <a:srgbClr val="D60093"/>
                </a:solidFill>
              </a:rPr>
              <a:t>2</a:t>
            </a:r>
            <a:r>
              <a:rPr lang="zh-CN" altLang="zh-CN" sz="4800" dirty="0">
                <a:solidFill>
                  <a:srgbClr val="D60093"/>
                </a:solidFill>
              </a:rPr>
              <a:t>　我是什么</a:t>
            </a:r>
          </a:p>
        </p:txBody>
      </p:sp>
    </p:spTree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32" presetClass="emp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23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4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5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6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7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791815"/>
            <a:ext cx="1872208" cy="4824536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5" name="云形 4">
            <a:hlinkClick r:id="rId2" action="ppaction://hlinksldjump"/>
          </p:cNvPr>
          <p:cNvSpPr/>
          <p:nvPr/>
        </p:nvSpPr>
        <p:spPr>
          <a:xfrm>
            <a:off x="4608909" y="791815"/>
            <a:ext cx="3960440" cy="1512168"/>
          </a:xfrm>
          <a:prstGeom prst="cloud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基础梳理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6" name="云形 5">
            <a:hlinkClick r:id="rId3" action="ppaction://hlinksldjump"/>
          </p:cNvPr>
          <p:cNvSpPr/>
          <p:nvPr/>
        </p:nvSpPr>
        <p:spPr>
          <a:xfrm>
            <a:off x="4608854" y="2520007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7" name="云形 6">
            <a:hlinkClick r:id="rId4" action="ppaction://hlinksldjump"/>
          </p:cNvPr>
          <p:cNvSpPr/>
          <p:nvPr/>
        </p:nvSpPr>
        <p:spPr>
          <a:xfrm>
            <a:off x="4608854" y="4248199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8" name="动作按钮: 自定义 7">
            <a:hlinkClick r:id="rId2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608456" y="785396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动作按钮: 自定义 8">
            <a:hlinkClick r:id="rId3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607232" y="2489614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动作按钮: 自定义 9">
            <a:hlinkClick r:id="rId4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579234" y="4229699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 tmFilter="0,0; .5, 1; 1, 1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80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1000" tmFilter="0,0; .5, 1; 1, 1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31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1000" tmFilter="0,0; .5, 1; 1, 1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 animBg="1"/>
      <p:bldP spid="6" grpId="0" animBg="1"/>
      <p:bldP spid="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组合 3"/>
          <p:cNvGrpSpPr/>
          <p:nvPr/>
        </p:nvGrpSpPr>
        <p:grpSpPr>
          <a:xfrm>
            <a:off x="361950" y="1727919"/>
            <a:ext cx="11631613" cy="2024931"/>
            <a:chOff x="361950" y="1007839"/>
            <a:chExt cx="11631613" cy="2024931"/>
          </a:xfrm>
        </p:grpSpPr>
        <p:sp>
          <p:nvSpPr>
            <p:cNvPr id="2" name="矩形 1"/>
            <p:cNvSpPr>
              <a:spLocks noChangeAspect="1"/>
            </p:cNvSpPr>
            <p:nvPr/>
          </p:nvSpPr>
          <p:spPr>
            <a:xfrm>
              <a:off x="361950" y="1007839"/>
              <a:ext cx="10807700" cy="683264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一、用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“</a:t>
              </a:r>
              <a:r>
                <a:rPr lang="zh-CN" altLang="zh-CN" dirty="0">
                  <a:solidFill>
                    <a:srgbClr val="000000"/>
                  </a:solidFill>
                  <a:latin typeface="+mn-ea"/>
                  <a:ea typeface="+mn-ea"/>
                  <a:cs typeface="Times New Roman" panose="02020603050405020304" pitchFamily="18" charset="0"/>
                </a:rPr>
                <a:t>√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”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画出加点字的正确读音。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graphicFrame>
          <p:nvGraphicFramePr>
            <p:cNvPr id="3" name="对象 2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80753870"/>
                </p:ext>
              </p:extLst>
            </p:nvPr>
          </p:nvGraphicFramePr>
          <p:xfrm>
            <a:off x="368300" y="1726258"/>
            <a:ext cx="11625263" cy="1306512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038" name="文档" r:id="rId3" imgW="3829305" imgH="433050" progId="Word.Document.12">
                    <p:embed/>
                  </p:oleObj>
                </mc:Choice>
                <mc:Fallback>
                  <p:oleObj name="文档" r:id="rId3" imgW="3829305" imgH="433050" progId="Word.Document.12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4"/>
                        <a:stretch>
                          <a:fillRect/>
                        </a:stretch>
                      </p:blipFill>
                      <p:spPr>
                        <a:xfrm>
                          <a:off x="368300" y="1726258"/>
                          <a:ext cx="11625263" cy="1306512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</p:grpSp>
      <p:sp>
        <p:nvSpPr>
          <p:cNvPr id="22" name="矩形 21"/>
          <p:cNvSpPr>
            <a:spLocks noChangeAspect="1"/>
          </p:cNvSpPr>
          <p:nvPr/>
        </p:nvSpPr>
        <p:spPr>
          <a:xfrm>
            <a:off x="1650670" y="2493285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24" name="矩形 23"/>
          <p:cNvSpPr>
            <a:spLocks noChangeAspect="1"/>
          </p:cNvSpPr>
          <p:nvPr/>
        </p:nvSpPr>
        <p:spPr>
          <a:xfrm>
            <a:off x="4879309" y="2447999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26" name="矩形 25"/>
          <p:cNvSpPr>
            <a:spLocks noChangeAspect="1"/>
          </p:cNvSpPr>
          <p:nvPr/>
        </p:nvSpPr>
        <p:spPr>
          <a:xfrm>
            <a:off x="9015888" y="2387932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27" name="矩形 26"/>
          <p:cNvSpPr>
            <a:spLocks noChangeAspect="1"/>
          </p:cNvSpPr>
          <p:nvPr/>
        </p:nvSpPr>
        <p:spPr>
          <a:xfrm>
            <a:off x="1728589" y="3176549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28" name="矩形 27"/>
          <p:cNvSpPr>
            <a:spLocks noChangeAspect="1"/>
          </p:cNvSpPr>
          <p:nvPr/>
        </p:nvSpPr>
        <p:spPr>
          <a:xfrm>
            <a:off x="6409109" y="3184113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29" name="矩形 28"/>
          <p:cNvSpPr>
            <a:spLocks noChangeAspect="1"/>
          </p:cNvSpPr>
          <p:nvPr/>
        </p:nvSpPr>
        <p:spPr>
          <a:xfrm>
            <a:off x="9599632" y="3109995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" grpId="0"/>
      <p:bldP spid="24" grpId="0"/>
      <p:bldP spid="26" grpId="0"/>
      <p:bldP spid="27" grpId="0"/>
      <p:bldP spid="28" grpId="0"/>
      <p:bldP spid="2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MC2K01G.eps" descr="id:2147487801;FounderCES"/>
          <p:cNvPicPr/>
          <p:nvPr/>
        </p:nvPicPr>
        <p:blipFill>
          <a:blip r:embed="rId2"/>
          <a:stretch>
            <a:fillRect/>
          </a:stretch>
        </p:blipFill>
        <p:spPr>
          <a:xfrm>
            <a:off x="1296541" y="1439887"/>
            <a:ext cx="8547869" cy="4392487"/>
          </a:xfrm>
          <a:prstGeom prst="rect">
            <a:avLst/>
          </a:prstGeom>
        </p:spPr>
      </p:pic>
      <p:cxnSp>
        <p:nvCxnSpPr>
          <p:cNvPr id="3" name="直接连接符 2"/>
          <p:cNvCxnSpPr/>
          <p:nvPr/>
        </p:nvCxnSpPr>
        <p:spPr>
          <a:xfrm>
            <a:off x="2592685" y="2592015"/>
            <a:ext cx="6120680" cy="2016224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5" name="直接连接符 4"/>
          <p:cNvCxnSpPr/>
          <p:nvPr/>
        </p:nvCxnSpPr>
        <p:spPr>
          <a:xfrm>
            <a:off x="4320877" y="2736031"/>
            <a:ext cx="2088232" cy="1872208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0" name="直接连接符 9"/>
          <p:cNvCxnSpPr/>
          <p:nvPr/>
        </p:nvCxnSpPr>
        <p:spPr>
          <a:xfrm flipH="1">
            <a:off x="4896941" y="2592015"/>
            <a:ext cx="1296144" cy="2016224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2" name="直接连接符 11"/>
          <p:cNvCxnSpPr/>
          <p:nvPr/>
        </p:nvCxnSpPr>
        <p:spPr>
          <a:xfrm flipH="1">
            <a:off x="2736701" y="2592015"/>
            <a:ext cx="5688632" cy="2160240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7508532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组合 4"/>
          <p:cNvGrpSpPr/>
          <p:nvPr/>
        </p:nvGrpSpPr>
        <p:grpSpPr>
          <a:xfrm>
            <a:off x="361950" y="863823"/>
            <a:ext cx="10807700" cy="4819781"/>
            <a:chOff x="361950" y="868578"/>
            <a:chExt cx="10807700" cy="4819781"/>
          </a:xfrm>
        </p:grpSpPr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361950" y="868578"/>
              <a:ext cx="10807700" cy="4819781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en-US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三</a:t>
              </a:r>
              <a:r>
                <a:rPr lang="zh-CN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、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选择恰当的动词填入句子中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(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填序号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),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并从中任选一个动词写一句话。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 algn="ctr"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endPara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endParaRPr>
            </a:p>
            <a:p>
              <a:pPr algn="ctr"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 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1.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小水滴聚在一起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(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　　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)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下来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人们叫我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“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雨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”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2.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有时候我变成小硬球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(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　　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)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下来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人们就叫我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“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冰雹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”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3.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到了冬天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我变成小花朵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(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　　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)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下来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人们又叫我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“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雪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”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写一句话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:</a:t>
              </a:r>
              <a:r>
                <a:rPr lang="en-US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_________________________________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pic>
          <p:nvPicPr>
            <p:cNvPr id="4" name="20NR09.eps" descr="id:2147487979;FounderCES"/>
            <p:cNvPicPr/>
            <p:nvPr/>
          </p:nvPicPr>
          <p:blipFill>
            <a:blip r:embed="rId2"/>
            <a:stretch>
              <a:fillRect/>
            </a:stretch>
          </p:blipFill>
          <p:spPr>
            <a:xfrm>
              <a:off x="2088629" y="2052236"/>
              <a:ext cx="5976664" cy="1207423"/>
            </a:xfrm>
            <a:prstGeom prst="rect">
              <a:avLst/>
            </a:prstGeom>
          </p:spPr>
        </p:pic>
      </p:grpSp>
      <p:sp>
        <p:nvSpPr>
          <p:cNvPr id="6" name="矩形 5"/>
          <p:cNvSpPr>
            <a:spLocks noChangeAspect="1"/>
          </p:cNvSpPr>
          <p:nvPr/>
        </p:nvSpPr>
        <p:spPr>
          <a:xfrm>
            <a:off x="3888829" y="3233702"/>
            <a:ext cx="595035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sz="3200" dirty="0">
                <a:solidFill>
                  <a:srgbClr val="FF0000"/>
                </a:solidFill>
                <a:ea typeface="宋体" panose="02010600030101010101" pitchFamily="2" charset="-122"/>
                <a:cs typeface="宋体" panose="02010600030101010101" pitchFamily="2" charset="-122"/>
              </a:rPr>
              <a:t>③</a:t>
            </a:r>
            <a:endParaRPr lang="zh-CN" altLang="en-US" sz="3200" dirty="0">
              <a:solidFill>
                <a:srgbClr val="FF0000"/>
              </a:solidFill>
            </a:endParaRPr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4680917" y="3852967"/>
            <a:ext cx="595035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sz="3200" dirty="0">
                <a:solidFill>
                  <a:srgbClr val="FF0000"/>
                </a:solidFill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endParaRPr lang="zh-CN" altLang="en-US" sz="3200" dirty="0">
              <a:solidFill>
                <a:srgbClr val="FF0000"/>
              </a:solidFill>
            </a:endParaRPr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5239396" y="4426653"/>
            <a:ext cx="595035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sz="3200" dirty="0">
                <a:solidFill>
                  <a:srgbClr val="FF0000"/>
                </a:solidFill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endParaRPr lang="zh-CN" altLang="en-US" sz="3200" dirty="0">
              <a:solidFill>
                <a:srgbClr val="FF0000"/>
              </a:solidFill>
            </a:endParaRPr>
          </a:p>
        </p:txBody>
      </p:sp>
      <p:sp>
        <p:nvSpPr>
          <p:cNvPr id="9" name="矩形 8"/>
          <p:cNvSpPr/>
          <p:nvPr/>
        </p:nvSpPr>
        <p:spPr>
          <a:xfrm>
            <a:off x="2555808" y="4968279"/>
            <a:ext cx="536717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天上飘着一只风筝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好漂亮呀</a:t>
            </a:r>
            <a:r>
              <a:rPr lang="en-US" altLang="zh-CN" dirty="0">
                <a:ea typeface="宋体" panose="02010600030101010101" pitchFamily="2" charset="-122"/>
              </a:rPr>
              <a:t>!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06945315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  <p:bldP spid="8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511895"/>
            <a:ext cx="10807700" cy="304698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en-US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、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根据课文内容填空。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会变成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、冰雹和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里睡觉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在小溪里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在江河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里</a:t>
            </a:r>
            <a:r>
              <a:rPr lang="zh-CN" altLang="en-US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奔跑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里跳舞、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、开大会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13" name="矩形 12"/>
          <p:cNvSpPr/>
          <p:nvPr/>
        </p:nvSpPr>
        <p:spPr>
          <a:xfrm>
            <a:off x="3816821" y="2140932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汽</a:t>
            </a:r>
            <a:endParaRPr lang="zh-CN" altLang="en-US" dirty="0"/>
          </a:p>
        </p:txBody>
      </p:sp>
      <p:sp>
        <p:nvSpPr>
          <p:cNvPr id="14" name="矩形 13"/>
          <p:cNvSpPr/>
          <p:nvPr/>
        </p:nvSpPr>
        <p:spPr>
          <a:xfrm>
            <a:off x="6481117" y="2140932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云</a:t>
            </a:r>
            <a:endParaRPr lang="zh-CN" altLang="en-US" dirty="0"/>
          </a:p>
        </p:txBody>
      </p:sp>
      <p:sp>
        <p:nvSpPr>
          <p:cNvPr id="15" name="矩形 14"/>
          <p:cNvSpPr/>
          <p:nvPr/>
        </p:nvSpPr>
        <p:spPr>
          <a:xfrm>
            <a:off x="9433445" y="2140932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雨</a:t>
            </a:r>
            <a:endParaRPr lang="zh-CN" altLang="en-US" dirty="0"/>
          </a:p>
        </p:txBody>
      </p:sp>
      <p:sp>
        <p:nvSpPr>
          <p:cNvPr id="16" name="矩形 15"/>
          <p:cNvSpPr/>
          <p:nvPr/>
        </p:nvSpPr>
        <p:spPr>
          <a:xfrm>
            <a:off x="2592685" y="2725707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雪</a:t>
            </a:r>
            <a:endParaRPr lang="zh-CN" altLang="en-US" dirty="0"/>
          </a:p>
        </p:txBody>
      </p:sp>
      <p:sp>
        <p:nvSpPr>
          <p:cNvPr id="17" name="矩形 16"/>
          <p:cNvSpPr/>
          <p:nvPr/>
        </p:nvSpPr>
        <p:spPr>
          <a:xfrm>
            <a:off x="2685018" y="3317093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池子</a:t>
            </a:r>
            <a:endParaRPr lang="zh-CN" altLang="en-US" dirty="0"/>
          </a:p>
        </p:txBody>
      </p:sp>
      <p:sp>
        <p:nvSpPr>
          <p:cNvPr id="18" name="矩形 17"/>
          <p:cNvSpPr/>
          <p:nvPr/>
        </p:nvSpPr>
        <p:spPr>
          <a:xfrm>
            <a:off x="8281317" y="3293060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散步</a:t>
            </a:r>
            <a:endParaRPr lang="zh-CN" altLang="en-US" dirty="0"/>
          </a:p>
        </p:txBody>
      </p:sp>
      <p:sp>
        <p:nvSpPr>
          <p:cNvPr id="20" name="矩形 19"/>
          <p:cNvSpPr/>
          <p:nvPr/>
        </p:nvSpPr>
        <p:spPr>
          <a:xfrm>
            <a:off x="3436485" y="3877835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海洋</a:t>
            </a:r>
            <a:endParaRPr lang="zh-CN" altLang="en-US" dirty="0"/>
          </a:p>
        </p:txBody>
      </p:sp>
      <p:sp>
        <p:nvSpPr>
          <p:cNvPr id="21" name="矩形 20"/>
          <p:cNvSpPr/>
          <p:nvPr/>
        </p:nvSpPr>
        <p:spPr>
          <a:xfrm>
            <a:off x="7252660" y="3922030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唱歌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62397225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647799"/>
            <a:ext cx="10807700" cy="329821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五、课外阅读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 algn="ctr"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solidFill>
                  <a:srgbClr val="000000"/>
                </a:solidFill>
                <a:latin typeface="NEU-BZ-S92"/>
                <a:ea typeface="方正宋黑_GBK"/>
                <a:cs typeface="Times New Roman" panose="02020603050405020304" pitchFamily="18" charset="0"/>
              </a:rPr>
              <a:t>小水滴旅行记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 indent="406400"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  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水滴告别大海妈妈去旅行。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 indent="406400"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  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太阳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公公让小水滴变成水汽向空中飞去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小水滴来到了云妈妈的怀里。云妈妈一下子变胖了。它带着小水滴到处旅行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小水滴看到了茂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en-US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mào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密的树林和可爱的动物。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361950" y="3946010"/>
            <a:ext cx="10807700" cy="2214837"/>
          </a:xfrm>
          <a:prstGeom prst="rect">
            <a:avLst/>
          </a:prstGeom>
        </p:spPr>
        <p:txBody>
          <a:bodyPr>
            <a:spAutoFit/>
          </a:bodyPr>
          <a:lstStyle/>
          <a:p>
            <a:pPr indent="406400"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  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几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天后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小水滴来到了北极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北极真冷啊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!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小水滴不禁哆嗦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en-US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duō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en-US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suo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起来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一阵大风吹过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小水滴从云妈妈的怀里掉了下来。寒冷的风让它变成了雪花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一片一片地飘落到了北冰洋。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 indent="406400"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  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水滴顺着北冰洋一路游去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发现自己又回到了家。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502497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511895"/>
            <a:ext cx="10807700" cy="296850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这篇短文写的是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　　　　　　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的旅行。</a:t>
            </a:r>
            <a:r>
              <a:rPr lang="en-US" altLang="zh-CN">
                <a:solidFill>
                  <a:srgbClr val="000000"/>
                </a:solidFill>
                <a:latin typeface="Calibri" panose="020F0502020204030204" pitchFamily="34" charset="0"/>
                <a:ea typeface="楷体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短文共有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个自然段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第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自然段写小水滴来到云妈妈的怀里。</a:t>
            </a:r>
            <a:r>
              <a:rPr lang="en-US" altLang="zh-CN">
                <a:solidFill>
                  <a:srgbClr val="000000"/>
                </a:solidFill>
                <a:latin typeface="Calibri" panose="020F0502020204030204" pitchFamily="34" charset="0"/>
                <a:ea typeface="楷体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文中小水滴变身的先后顺序是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　　　　　　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填序号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en-US" altLang="zh-CN">
                <a:solidFill>
                  <a:srgbClr val="000000"/>
                </a:solidFill>
                <a:latin typeface="Calibri" panose="020F0502020204030204" pitchFamily="34" charset="0"/>
                <a:ea typeface="楷体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>
              <a:solidFill>
                <a:srgbClr val="000000"/>
              </a:solidFill>
              <a:latin typeface="NEU-BZ-S92"/>
              <a:ea typeface="方正楷体_GBK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水汽变雪花　　</a:t>
            </a:r>
            <a:r>
              <a:rPr lang="zh-CN" altLang="zh-CN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水滴变水汽　　</a:t>
            </a:r>
            <a:r>
              <a:rPr lang="zh-CN" altLang="zh-CN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③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雪花变水滴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960837" y="1476618"/>
            <a:ext cx="1523174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>
                <a:ea typeface="楷体" panose="02010609060101010101" pitchFamily="49" charset="-122"/>
                <a:cs typeface="Times New Roman" panose="02020603050405020304" pitchFamily="18" charset="0"/>
              </a:rPr>
              <a:t>小</a:t>
            </a:r>
            <a:r>
              <a:rPr lang="zh-CN" altLang="zh-CN" smtClean="0">
                <a:ea typeface="楷体" panose="02010609060101010101" pitchFamily="49" charset="-122"/>
                <a:cs typeface="Times New Roman" panose="02020603050405020304" pitchFamily="18" charset="0"/>
              </a:rPr>
              <a:t>水滴</a:t>
            </a:r>
            <a:r>
              <a:rPr lang="en-US" altLang="zh-CN" smtClean="0">
                <a:ea typeface="楷体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en-US"/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2520677" y="2104360"/>
            <a:ext cx="38985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>
                <a:ea typeface="楷体" panose="02010609060101010101" pitchFamily="49" charset="-122"/>
                <a:cs typeface="Times New Roman" panose="02020603050405020304" pitchFamily="18" charset="0"/>
              </a:rPr>
              <a:t>4</a:t>
            </a:r>
            <a:endParaRPr lang="zh-CN" altLang="en-US"/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5558421" y="2103328"/>
            <a:ext cx="38985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>
                <a:ea typeface="楷体" panose="02010609060101010101" pitchFamily="49" charset="-122"/>
                <a:cs typeface="Times New Roman" panose="02020603050405020304" pitchFamily="18" charset="0"/>
              </a:rPr>
              <a:t>2</a:t>
            </a:r>
            <a:endParaRPr lang="zh-CN" altLang="en-US"/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6193085" y="3240087"/>
            <a:ext cx="1896673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indent="2667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r>
              <a:rPr lang="zh-CN" altLang="zh-CN"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r>
              <a:rPr lang="zh-CN" altLang="zh-CN" smtClean="0"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③</a:t>
            </a:r>
            <a:r>
              <a:rPr lang="en-US" altLang="zh-CN" smtClean="0"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 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951746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3250">
        <p15:prstTrans prst="origami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2" id="{73BAEC52-59F7-4328-AB73-0F916ADBF193}" vid="{58DBEABC-D800-4B69-8CEC-6F66A7DFD12F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315</TotalTime>
  <Words>258</Words>
  <Application>Microsoft Office PowerPoint</Application>
  <PresentationFormat>自定义</PresentationFormat>
  <Paragraphs>51</Paragraphs>
  <Slides>9</Slides>
  <Notes>1</Notes>
  <HiddenSlides>0</HiddenSlides>
  <MMClips>0</MMClips>
  <ScaleCrop>false</ScaleCrop>
  <HeadingPairs>
    <vt:vector size="8" baseType="variant">
      <vt:variant>
        <vt:lpstr>已用的字体</vt:lpstr>
      </vt:variant>
      <vt:variant>
        <vt:i4>14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25" baseType="lpstr">
      <vt:lpstr>NEU-BZ-S92</vt:lpstr>
      <vt:lpstr>方正楷体_GBK</vt:lpstr>
      <vt:lpstr>方正书宋_GBK</vt:lpstr>
      <vt:lpstr>方正宋黑_GBK</vt:lpstr>
      <vt:lpstr>黑体</vt:lpstr>
      <vt:lpstr>华文琥珀</vt:lpstr>
      <vt:lpstr>华文新魏</vt:lpstr>
      <vt:lpstr>楷体</vt:lpstr>
      <vt:lpstr>隶书</vt:lpstr>
      <vt:lpstr>宋体</vt:lpstr>
      <vt:lpstr>Arial</vt:lpstr>
      <vt:lpstr>Calibri</vt:lpstr>
      <vt:lpstr>Cambria Math</vt:lpstr>
      <vt:lpstr>Times New Roman</vt:lpstr>
      <vt:lpstr>专业教辅课件Q:251490010</vt:lpstr>
      <vt:lpstr>Microsoft Word 文档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48</cp:revision>
  <dcterms:created xsi:type="dcterms:W3CDTF">2020-07-20T09:37:23Z</dcterms:created>
  <dcterms:modified xsi:type="dcterms:W3CDTF">2024-09-12T02:25:36Z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