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34" r:id="rId9"/>
    <p:sldId id="741" r:id="rId10"/>
    <p:sldId id="742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24</a:t>
            </a:r>
            <a:r>
              <a:rPr lang="zh-CN" altLang="zh-CN" sz="4800" dirty="0">
                <a:solidFill>
                  <a:srgbClr val="D60093"/>
                </a:solidFill>
              </a:rPr>
              <a:t>　风娃娃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全诗共有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个小节。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风娃娃在田野上遇见了谁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在诗中画出来。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小蚂蚁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小蝴蝶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小蜜蜂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小鱼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露珠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蝉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你觉得风娃娃是个怎样的娃娃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风娃娃是个调皮的娃娃。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仿照诗歌的第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464223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024733" y="9358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91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254242"/>
            <a:ext cx="9935591" cy="3209981"/>
            <a:chOff x="361950" y="905006"/>
            <a:chExt cx="9935591" cy="32099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05006"/>
              <a:ext cx="277031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一、连一连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ZY05.eps" descr="id:214749000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12565" y="1727919"/>
              <a:ext cx="8784976" cy="2387068"/>
            </a:xfrm>
            <a:prstGeom prst="rect">
              <a:avLst/>
            </a:prstGeom>
          </p:spPr>
        </p:pic>
      </p:grpSp>
      <p:cxnSp>
        <p:nvCxnSpPr>
          <p:cNvPr id="6" name="直接连接符 5"/>
          <p:cNvCxnSpPr/>
          <p:nvPr/>
        </p:nvCxnSpPr>
        <p:spPr>
          <a:xfrm>
            <a:off x="1944613" y="2447999"/>
            <a:ext cx="7776864" cy="15841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944613" y="2447999"/>
            <a:ext cx="1872208" cy="16561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968949" y="2447999"/>
            <a:ext cx="3096344" cy="16561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481117" y="2447999"/>
            <a:ext cx="0" cy="15841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5040957" y="2447999"/>
            <a:ext cx="2880320" cy="16561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456781" y="2447999"/>
            <a:ext cx="5904656" cy="15841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29003" y="1511895"/>
            <a:ext cx="11264069" cy="3024336"/>
            <a:chOff x="129003" y="1511895"/>
            <a:chExt cx="11264069" cy="3024336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205911" y="1511895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003" y="2440993"/>
              <a:ext cx="11264069" cy="2095238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329993" y="3121889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公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路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48869" y="3123440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秧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苗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409109" y="3121889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752491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518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三、风娃娃做的下列事情中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哪些是对人类有用的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请在括号内画上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使劲吹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风车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风车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抽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上来的水向田里流去。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对着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船帆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用力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吹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了口气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船飞快地跑起来。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朝着风筝吹风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风筝被吹得无影无踪。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吹跑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晾晒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衣服。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折断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路边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栽的小树。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425333" y="237599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425333" y="292464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26931" y="651413"/>
            <a:ext cx="11015711" cy="568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风娃娃来到田野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看见一架大风车正在慢慢</a:t>
            </a:r>
            <a:r>
              <a:rPr lang="zh-CN" altLang="zh-CN" dirty="0">
                <a:solidFill>
                  <a:srgbClr val="E46C0A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zhuàn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zhuǎn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抽上来的水断断续续地流着。他深深地吸了一口气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鼓起腮使</a:t>
            </a:r>
            <a:r>
              <a:rPr lang="zh-CN" altLang="zh-CN" dirty="0">
                <a:solidFill>
                  <a:srgbClr val="E46C0A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jìng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jìn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向风车吹去。风车一下子转得飞快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抽上来的水奔跑着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哗啦哗啦地向田里流去。秧苗喝足了水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笑着不住地点头。风娃娃高兴极了。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风娃娃又来到河边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看见许多船工正拉着一艘大船。他们弯着腰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流着汗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嗨哟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嗨哟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喊着</a:t>
            </a:r>
            <a:r>
              <a:rPr lang="zh-CN" altLang="zh-CN" dirty="0">
                <a:solidFill>
                  <a:srgbClr val="E46C0A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háo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hào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可是船却走得很慢很慢。他急忙跑过去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对着船帆用力吹了口气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船飞快地跑了起来。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船工们笑了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一边收起纤绳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一边向风娃娃表示感谢。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25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画出文中加点字的正确读音。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zhuàn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jìn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hào</a:t>
            </a:r>
            <a:endParaRPr lang="en-US" altLang="zh-CN" dirty="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阅读上面的选文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娃娃来到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使劲向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吹气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喝足了水。风娃娃来到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吹气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按照文中画线的句子仿写。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船工们为什么笑了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64693" y="25596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田野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7476" y="25284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风车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64238" y="255967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秧苗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36701" y="31334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河边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968949" y="313000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船帆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198387" y="313405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船工们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60568" y="4279966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小明放学回到家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77225" y="427825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听音乐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618969" y="42782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吃饭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61950" y="545131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因为风吹动了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船帆</a:t>
            </a:r>
            <a:r>
              <a:rPr lang="en-US" altLang="zh-CN" smtClean="0">
                <a:ea typeface="楷体" panose="02010609060101010101" pitchFamily="49" charset="-122"/>
              </a:rPr>
              <a:t>,</a:t>
            </a:r>
            <a:r>
              <a:rPr lang="zh-CN" altLang="en-US">
                <a:ea typeface="楷体" panose="02010609060101010101" pitchFamily="49" charset="-122"/>
              </a:rPr>
              <a:t>船飞快地跑了起来</a:t>
            </a:r>
            <a:r>
              <a:rPr lang="en-US" altLang="zh-CN">
                <a:ea typeface="楷体" panose="02010609060101010101" pitchFamily="49" charset="-122"/>
              </a:rPr>
              <a:t>,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船工们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省了力气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8133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927322"/>
            <a:ext cx="10807700" cy="4328989"/>
            <a:chOff x="361950" y="927322"/>
            <a:chExt cx="10807700" cy="432898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27322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课外阅读。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方正宋黑_GBK" panose="03000509000000000000" pitchFamily="65" charset="-122"/>
                  <a:cs typeface="Times New Roman" panose="02020603050405020304" pitchFamily="18" charset="0"/>
                </a:rPr>
                <a:t>风娃娃在田野上撒欢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202611" y="2368206"/>
              <a:ext cx="4454970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吹跑了小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蚂蚁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en-US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帽子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吹飞了小蝴蝶的早餐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吹翻了小蜜蜂的蜜篮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风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娃娃在田野上撒欢。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5617021" y="2280774"/>
              <a:ext cx="0" cy="2975537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-143619" y="2540513"/>
            <a:ext cx="5327079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妈妈出了远门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雨姐姐忙着健身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云爸爸在家做棉花糖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风娃娃在田野上撒欢。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265093" y="1295871"/>
            <a:ext cx="5031034" cy="3600400"/>
            <a:chOff x="6265093" y="2220649"/>
            <a:chExt cx="5031034" cy="360040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841157" y="2792820"/>
              <a:ext cx="4454970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跑啊跑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跳啊跳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吹啊吹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风娃娃在田野上撒欢。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6265093" y="2220649"/>
              <a:ext cx="0" cy="360040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-215627" y="1511895"/>
            <a:ext cx="62536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池塘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里的小鱼不敢露脸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荷叶上的露珠紧紧抱成团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蝉停止振翅躲在树上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吓得大气也不敢喘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风娃娃在田野上撒欢。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401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267</Words>
  <Application>Microsoft Office PowerPoint</Application>
  <PresentationFormat>自定义</PresentationFormat>
  <Paragraphs>68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2024-09-12T06:53:12Z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