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1" r:id="rId3"/>
    <p:sldId id="732" r:id="rId4"/>
    <p:sldId id="736" r:id="rId5"/>
    <p:sldId id="737" r:id="rId6"/>
    <p:sldId id="738" r:id="rId7"/>
    <p:sldId id="739" r:id="rId8"/>
    <p:sldId id="740" r:id="rId9"/>
    <p:sldId id="733" r:id="rId10"/>
    <p:sldId id="742" r:id="rId11"/>
    <p:sldId id="743" r:id="rId12"/>
    <p:sldId id="734" r:id="rId13"/>
    <p:sldId id="744" r:id="rId14"/>
    <p:sldId id="745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 smtClean="0">
                <a:solidFill>
                  <a:srgbClr val="D60093"/>
                </a:solidFill>
              </a:rPr>
              <a:t>22</a:t>
            </a:r>
            <a:r>
              <a:rPr lang="zh-CN" altLang="zh-CN" sz="4800" dirty="0">
                <a:solidFill>
                  <a:srgbClr val="D60093"/>
                </a:solidFill>
              </a:rPr>
              <a:t>　狐假虎威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3210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课内阅读。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森林里的野猪啦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小鹿啦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兔子啦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看见狐狸大摇大摆地走过来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跟往常很不一样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都很纳闷。再往狐狸身后一看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一只大老虎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大大小小的野兽吓得撒腿就跑。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老虎信以为真。其实他受骗了。原来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狐狸是借着老虎的威风把百兽吓跑的。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狐狸是怎样在森林里走的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画出描写狐狸动作的词语。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8075803" y="1984421"/>
            <a:ext cx="151216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6579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野兽们被吓跑是因为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他们看到了老虎　　　　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他们看到了狐狸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老虎认为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吓跑了野兽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狐假虎威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读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464893" y="1511895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smtClean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56284" y="329503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狐狸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619419" y="3843483"/>
            <a:ext cx="753732" cy="631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jiǎ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1277" y="3893414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凭借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26608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06942"/>
            <a:ext cx="10807700" cy="59627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、课外阅读。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狐狸的警告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狐狸在一只紧锁着的鸡笼子旁边转来转去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怎么也找不到下手的机会。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于是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他就对笼子里的鸡说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我告诉你们吧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昨天我无意中听到了你们主人夫妇商量说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‘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明天去买几袋饲料来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早点儿把这窝鸡给喂肥了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好赶上中秋节孩子回家时杀了吃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你们别以为主人喂你们好饲料就是对你们好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赶紧在他们打开笼子喂食或放风的时候逃掉吧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否则的话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到时候你们一个个都得死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7193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果然有几只小鸡听信了狐狸的话。几天后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那几只小鸡趁主人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放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他们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出笼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一去不回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躲进了半山腰的草丛里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准备找机会逃走。不料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那里正好是狐狸的家门口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他们就成了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狐狸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大餐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830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14782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狐狸为了吃到鸡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是怎样做的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告诉鸡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主人买好饲料喂肥他们是为了把他们杀掉吃肉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让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小鸡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在主人打开笼子喂食或放风时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逃走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小鸡在被吃前可能会想什么呢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797035"/>
            <a:ext cx="523091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再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也不能轻信他人的话了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00807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2538"/>
            <a:ext cx="52421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下列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拼音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补充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完整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XC2KR37G.eps" descr="id:21474897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437" y="2298911"/>
            <a:ext cx="10815081" cy="15627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865895" y="2685043"/>
            <a:ext cx="604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Arial" panose="020B0604020202020204" pitchFamily="34" charset="0"/>
                <a:cs typeface="Times New Roman" panose="02020603050405020304" pitchFamily="18" charset="0"/>
              </a:rPr>
              <a:t>ch</a:t>
            </a:r>
            <a:endParaRPr lang="zh-CN" altLang="en-US" sz="2800" dirty="0"/>
          </a:p>
        </p:txBody>
      </p:sp>
      <p:sp>
        <p:nvSpPr>
          <p:cNvPr id="14" name="矩形 13"/>
          <p:cNvSpPr/>
          <p:nvPr/>
        </p:nvSpPr>
        <p:spPr>
          <a:xfrm>
            <a:off x="3168749" y="2683650"/>
            <a:ext cx="824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Arial" panose="020B0604020202020204" pitchFamily="34" charset="0"/>
                <a:cs typeface="Times New Roman" panose="02020603050405020304" pitchFamily="18" charset="0"/>
              </a:rPr>
              <a:t>ǎnɡ</a:t>
            </a:r>
            <a:endParaRPr lang="zh-CN" altLang="en-US" sz="2800" dirty="0"/>
          </a:p>
        </p:txBody>
      </p:sp>
      <p:sp>
        <p:nvSpPr>
          <p:cNvPr id="15" name="矩形 14"/>
          <p:cNvSpPr/>
          <p:nvPr/>
        </p:nvSpPr>
        <p:spPr>
          <a:xfrm>
            <a:off x="5661214" y="2694160"/>
            <a:ext cx="623889" cy="563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err="1">
                <a:latin typeface="Arial" panose="020B0604020202020204" pitchFamily="34" charset="0"/>
                <a:cs typeface="Times New Roman" panose="02020603050405020304" pitchFamily="18" charset="0"/>
              </a:rPr>
              <a:t>òu</a:t>
            </a:r>
            <a:endParaRPr lang="zh-CN" altLang="en-US" sz="2800" dirty="0"/>
          </a:p>
        </p:txBody>
      </p:sp>
      <p:sp>
        <p:nvSpPr>
          <p:cNvPr id="16" name="矩形 15"/>
          <p:cNvSpPr/>
          <p:nvPr/>
        </p:nvSpPr>
        <p:spPr>
          <a:xfrm>
            <a:off x="7705253" y="2716867"/>
            <a:ext cx="824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Arial" panose="020B0604020202020204" pitchFamily="34" charset="0"/>
                <a:cs typeface="Times New Roman" panose="02020603050405020304" pitchFamily="18" charset="0"/>
              </a:rPr>
              <a:t>ànɡ</a:t>
            </a:r>
            <a:endParaRPr lang="zh-CN" altLang="en-US" sz="2800" dirty="0"/>
          </a:p>
        </p:txBody>
      </p:sp>
      <p:sp>
        <p:nvSpPr>
          <p:cNvPr id="17" name="矩形 16"/>
          <p:cNvSpPr/>
          <p:nvPr/>
        </p:nvSpPr>
        <p:spPr>
          <a:xfrm>
            <a:off x="10123749" y="2715180"/>
            <a:ext cx="704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Arial" panose="020B0604020202020204" pitchFamily="34" charset="0"/>
                <a:cs typeface="Times New Roman" panose="02020603050405020304" pitchFamily="18" charset="0"/>
              </a:rPr>
              <a:t>iàn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114336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写字词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86" y="1802564"/>
            <a:ext cx="10028571" cy="202857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4008239"/>
            <a:ext cx="6390476" cy="600000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5040957" y="2433015"/>
            <a:ext cx="2380780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食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物</a:t>
            </a:r>
            <a:endParaRPr lang="zh-CN" altLang="en-US" sz="66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321767" y="2401842"/>
            <a:ext cx="1245854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爪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32011772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461" y="1058827"/>
            <a:ext cx="7857143" cy="201904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461" y="3291075"/>
            <a:ext cx="6390476" cy="2019048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2531187" y="1726031"/>
            <a:ext cx="1034257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endParaRPr lang="zh-CN" altLang="en-US" sz="66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92485" y="3939147"/>
            <a:ext cx="5288627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6600" dirty="0" smtClean="0">
                <a:latin typeface="+mn-ea"/>
                <a:ea typeface="+mn-ea"/>
                <a:cs typeface="Times New Roman" panose="02020603050405020304" pitchFamily="18" charset="0"/>
              </a:rPr>
              <a:t>神</a:t>
            </a:r>
            <a:r>
              <a:rPr lang="en-US" altLang="zh-CN" sz="6600" dirty="0" smtClean="0">
                <a:latin typeface="+mn-ea"/>
                <a:ea typeface="+mn-ea"/>
                <a:cs typeface="Times New Roman" panose="02020603050405020304" pitchFamily="18" charset="0"/>
              </a:rPr>
              <a:t> </a:t>
            </a:r>
            <a:r>
              <a:rPr lang="zh-CN" altLang="zh-CN" sz="6600" dirty="0" smtClean="0">
                <a:latin typeface="+mn-ea"/>
                <a:ea typeface="+mn-ea"/>
                <a:cs typeface="Times New Roman" panose="02020603050405020304" pitchFamily="18" charset="0"/>
              </a:rPr>
              <a:t>气</a:t>
            </a:r>
            <a:r>
              <a:rPr lang="en-US" altLang="zh-CN" sz="6600" dirty="0" smtClean="0">
                <a:latin typeface="+mn-ea"/>
                <a:ea typeface="+mn-ea"/>
                <a:cs typeface="Times New Roman" panose="02020603050405020304" pitchFamily="18" charset="0"/>
              </a:rPr>
              <a:t> </a:t>
            </a:r>
            <a:r>
              <a:rPr lang="zh-CN" altLang="zh-CN" sz="6600" dirty="0" smtClean="0">
                <a:latin typeface="+mn-ea"/>
                <a:ea typeface="+mn-ea"/>
                <a:cs typeface="Times New Roman" panose="02020603050405020304" pitchFamily="18" charset="0"/>
              </a:rPr>
              <a:t>活</a:t>
            </a:r>
            <a:r>
              <a:rPr lang="en-US" altLang="zh-CN" sz="6600" dirty="0" smtClean="0">
                <a:latin typeface="+mn-ea"/>
                <a:ea typeface="+mn-ea"/>
                <a:cs typeface="Times New Roman" panose="02020603050405020304" pitchFamily="18" charset="0"/>
              </a:rPr>
              <a:t>  </a:t>
            </a:r>
            <a:r>
              <a:rPr lang="zh-CN" altLang="zh-CN" sz="6600" dirty="0" smtClean="0">
                <a:latin typeface="+mn-ea"/>
                <a:ea typeface="+mn-ea"/>
                <a:cs typeface="Times New Roman" panose="02020603050405020304" pitchFamily="18" charset="0"/>
              </a:rPr>
              <a:t>现</a:t>
            </a:r>
            <a:endParaRPr lang="zh-CN" altLang="en-US" sz="66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211695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1114336"/>
            <a:ext cx="10807700" cy="3637919"/>
            <a:chOff x="361950" y="1114336"/>
            <a:chExt cx="10807700" cy="3637919"/>
          </a:xfrm>
        </p:grpSpPr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1114336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三、给下列句子中加点的字选择正确的读音。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狐狸</a:t>
              </a: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眼珠子</a:t>
              </a:r>
              <a:r>
                <a:rPr lang="zh-CN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骨碌</a:t>
              </a:r>
              <a:r>
                <a:rPr lang="zh-CN" altLang="en-US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碌</a:t>
              </a:r>
              <a:r>
                <a:rPr lang="zh-CN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</a:t>
              </a:r>
              <a:r>
                <a:rPr lang="zh-CN" altLang="zh-CN" dirty="0">
                  <a:solidFill>
                    <a:srgbClr val="E46C0A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转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),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想到了好主意。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冬天过去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E46C0A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转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眼又是春天了。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Y24.eps" descr="id:214748981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448669" y="1804250"/>
              <a:ext cx="6624736" cy="1545772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4968949" y="3511265"/>
            <a:ext cx="13676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zhuàn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024733" y="4096040"/>
            <a:ext cx="13676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zhuǎn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2484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1950" y="1459345"/>
            <a:ext cx="10807700" cy="3390851"/>
            <a:chOff x="361950" y="1511895"/>
            <a:chExt cx="10807700" cy="3390851"/>
          </a:xfrm>
        </p:grpSpPr>
        <p:pic>
          <p:nvPicPr>
            <p:cNvPr id="5" name="19ZX25.eps" descr="id:214748982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024733" y="1511895"/>
              <a:ext cx="5921052" cy="1381579"/>
            </a:xfrm>
            <a:prstGeom prst="rect">
              <a:avLst/>
            </a:prstGeom>
          </p:spPr>
        </p:pic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3037620"/>
              <a:ext cx="10807700" cy="18651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家里一个人也没有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他感到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很纳</a:t>
              </a:r>
              <a:r>
                <a:rPr lang="zh-CN" altLang="zh-CN" dirty="0">
                  <a:solidFill>
                    <a:srgbClr val="E46C0A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闷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</a:t>
              </a:r>
              <a:r>
                <a:rPr lang="zh-CN" altLang="zh-CN" dirty="0">
                  <a:solidFill>
                    <a:srgbClr val="E46C0A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闷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热的中午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火辣辣的太阳毫不留情地烤着大地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大地如同一个蒸笼。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6625133" y="3024063"/>
            <a:ext cx="10278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mèn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224533" y="3608838"/>
            <a:ext cx="10278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mēn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41016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四、选词填空。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半信半疑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东张西望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摇头摆尾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狐假虎威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大公鸡高昂着头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地走着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气势十足。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有些广告的宣传语花里胡哨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把作用说得神乎其神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她跟在妈妈后面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这里的一切都使她感到新鲜。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608909" y="2405725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08509" y="356859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392885" y="4144661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5382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五、根据课文内容排序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狐狸骗老虎　</a:t>
            </a: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老虎跟着狐狸走进森林　</a:t>
            </a:r>
            <a:endParaRPr lang="en-US" altLang="zh-CN" dirty="0" smtClean="0">
              <a:solidFill>
                <a:schemeClr val="tx1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小动物们被吓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跑</a:t>
            </a:r>
            <a:r>
              <a:rPr lang="en-US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狐狸被老虎逮住　</a:t>
            </a:r>
            <a:endParaRPr lang="en-US" altLang="zh-CN" dirty="0" smtClean="0">
              <a:solidFill>
                <a:schemeClr val="tx1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老虎相信了狐狸　</a:t>
            </a: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老虎被蒙住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松开爪子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48469" y="3820152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016621" y="3819043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384773" y="384344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752925" y="3842340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174114" y="3844089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603764" y="3842980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</TotalTime>
  <Words>440</Words>
  <Application>Microsoft Office PowerPoint</Application>
  <PresentationFormat>自定义</PresentationFormat>
  <Paragraphs>72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45</cp:revision>
  <dcterms:created xsi:type="dcterms:W3CDTF">2020-07-20T09:37:23Z</dcterms:created>
  <dcterms:modified xsi:type="dcterms:W3CDTF">2024-09-12T06:44:35Z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