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56" r:id="rId2"/>
    <p:sldId id="731" r:id="rId3"/>
    <p:sldId id="732" r:id="rId4"/>
    <p:sldId id="736" r:id="rId5"/>
    <p:sldId id="737" r:id="rId6"/>
    <p:sldId id="739" r:id="rId7"/>
    <p:sldId id="738" r:id="rId8"/>
    <p:sldId id="734" r:id="rId9"/>
    <p:sldId id="740" r:id="rId10"/>
    <p:sldId id="741" r:id="rId11"/>
    <p:sldId id="735" r:id="rId12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4" autoAdjust="0"/>
    <p:restoredTop sz="94591" autoAdjust="0"/>
  </p:normalViewPr>
  <p:slideViewPr>
    <p:cSldViewPr>
      <p:cViewPr varScale="1">
        <p:scale>
          <a:sx n="92" d="100"/>
          <a:sy n="92" d="100"/>
        </p:scale>
        <p:origin x="282" y="78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media/audio1.wav>
</file>

<file path=ppt/media/audio2.wav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11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wrap="none" lIns="91440" tIns="45720" rIns="91440" bIns="45720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/>
            <a:r>
              <a:rPr lang="zh-CN" altLang="en-US" sz="11500" b="0" dirty="0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课堂</a:t>
            </a:r>
            <a:r>
              <a:rPr lang="zh-CN" altLang="en-US" sz="11500" b="0" dirty="0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练习</a:t>
            </a:r>
            <a:endParaRPr lang="zh-CN" altLang="en-US" sz="11500" b="0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-1.8049E-6 4.94855E-7 L -1.8049E-6 -0.07202 " pathEditMode="relative" rAng="0" ptsTypes="AA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3601"/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云形 1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 userDrawn="1"/>
        </p:nvSpPr>
        <p:spPr>
          <a:xfrm>
            <a:off x="2376661" y="1295871"/>
            <a:ext cx="6984604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non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练习结束啦，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继续努力呀！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" Target="../slides/slide2.xml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8" action="ppaction://hlinksldjump" highlightClick="1">
              <a:snd r:embed="rId9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89" r:id="rId2"/>
    <p:sldLayoutId id="2147483690" r:id="rId3"/>
    <p:sldLayoutId id="2147483691" r:id="rId4"/>
    <p:sldLayoutId id="2147483692" r:id="rId5"/>
    <p:sldLayoutId id="2147483694" r:id="rId6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5" Type="http://schemas.openxmlformats.org/officeDocument/2006/relationships/audio" Target="../media/audio2.wav"/><Relationship Id="rId4" Type="http://schemas.openxmlformats.org/officeDocument/2006/relationships/slide" Target="slide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package" Target="../embeddings/Microsoft_Word___1.docx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3.emf"/><Relationship Id="rId4" Type="http://schemas.openxmlformats.org/officeDocument/2006/relationships/package" Target="../embeddings/Microsoft_Word___2.docx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角矩形 1"/>
          <p:cNvSpPr/>
          <p:nvPr/>
        </p:nvSpPr>
        <p:spPr>
          <a:xfrm>
            <a:off x="720477" y="3384103"/>
            <a:ext cx="9937104" cy="151216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4800" dirty="0">
                <a:solidFill>
                  <a:srgbClr val="D60093"/>
                </a:solidFill>
              </a:rPr>
              <a:t>6</a:t>
            </a:r>
            <a:r>
              <a:rPr lang="zh-CN" altLang="zh-CN" sz="4800" dirty="0">
                <a:solidFill>
                  <a:srgbClr val="D60093"/>
                </a:solidFill>
              </a:rPr>
              <a:t>　一封信</a:t>
            </a:r>
          </a:p>
        </p:txBody>
      </p:sp>
    </p:spTree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32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23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4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5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6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7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007839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雅克是怎样给爸爸讲故事的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?(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很专心地读着。　　　　</a:t>
            </a:r>
            <a:r>
              <a:rPr lang="zh-CN" altLang="zh-CN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读得不流利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不认真。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爸爸睡着后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雅克是怎样做的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?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在文中用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wavy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画出来。</a:t>
            </a:r>
            <a:r>
              <a:rPr lang="en-US" altLang="zh-CN">
                <a:solidFill>
                  <a:srgbClr val="000000"/>
                </a:solidFill>
                <a:latin typeface="Calibri" panose="020F0502020204030204" pitchFamily="34" charset="0"/>
                <a:ea typeface="楷体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endParaRPr lang="en-US" altLang="zh-CN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endParaRPr lang="en-US" altLang="zh-CN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endParaRPr lang="en-US" altLang="zh-CN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你觉得雅克是一个怎样的孩子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?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6049069" y="1079847"/>
            <a:ext cx="699230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smtClean="0"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en-US" altLang="zh-CN" smtClean="0">
                <a:ea typeface="宋体" panose="02010600030101010101" pitchFamily="2" charset="-122"/>
                <a:cs typeface="宋体" panose="02010600030101010101" pitchFamily="2" charset="-122"/>
              </a:rPr>
              <a:t> </a:t>
            </a:r>
            <a:endParaRPr lang="zh-CN" altLang="en-US"/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361950" y="2808039"/>
            <a:ext cx="10807700" cy="1786643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雅克小心翼翼地站起来</a:t>
            </a:r>
            <a:r>
              <a:rPr lang="en-US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帮爸爸盖好被子</a:t>
            </a:r>
            <a:r>
              <a:rPr lang="en-US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还在他脸上轻轻地吻了一下。</a:t>
            </a:r>
            <a:r>
              <a:rPr lang="en-US" altLang="zh-CN" u="wavy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好好睡吧</a:t>
            </a:r>
            <a:r>
              <a:rPr lang="en-US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爸爸</a:t>
            </a:r>
            <a:r>
              <a:rPr lang="en-US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en-US" altLang="zh-CN" u="wavy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他轻轻地说</a:t>
            </a:r>
            <a:r>
              <a:rPr lang="en-US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u="wavy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然后悄悄地离开房间。雅克把门留了一道缝</a:t>
            </a:r>
            <a:endParaRPr lang="zh-CN" altLang="zh-CN"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361950" y="5160720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ea typeface="楷体" panose="02010609060101010101" pitchFamily="49" charset="-122"/>
                <a:cs typeface="Times New Roman" panose="02020603050405020304" pitchFamily="18" charset="0"/>
              </a:rPr>
              <a:t>我觉得雅克是一个懂得感恩、细心的</a:t>
            </a:r>
            <a:r>
              <a:rPr lang="zh-CN" altLang="zh-CN">
                <a:ea typeface="楷体" panose="02010609060101010101" pitchFamily="49" charset="-122"/>
                <a:cs typeface="Times New Roman" panose="02020603050405020304" pitchFamily="18" charset="0"/>
              </a:rPr>
              <a:t>孩子</a:t>
            </a:r>
            <a:r>
              <a:rPr lang="zh-CN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63938991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3250">
        <p15:prstTrans prst="origami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791815"/>
            <a:ext cx="1872208" cy="4824536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5" name="云形 4">
            <a:hlinkClick r:id="rId2" action="ppaction://hlinksldjump"/>
          </p:cNvPr>
          <p:cNvSpPr/>
          <p:nvPr/>
        </p:nvSpPr>
        <p:spPr>
          <a:xfrm>
            <a:off x="4608909" y="791815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6" name="云形 5">
            <a:hlinkClick r:id="rId3" action="ppaction://hlinksldjump"/>
          </p:cNvPr>
          <p:cNvSpPr/>
          <p:nvPr/>
        </p:nvSpPr>
        <p:spPr>
          <a:xfrm>
            <a:off x="4608854" y="2520007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7" name="云形 6">
            <a:hlinkClick r:id="rId4" action="ppaction://hlinksldjump"/>
          </p:cNvPr>
          <p:cNvSpPr/>
          <p:nvPr/>
        </p:nvSpPr>
        <p:spPr>
          <a:xfrm>
            <a:off x="4608854" y="4248199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8" name="动作按钮: 自定义 7">
            <a:hlinkClick r:id="rId2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8456" y="785396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动作按钮: 自定义 8">
            <a:hlinkClick r:id="rId3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7232" y="2489614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动作按钮: 自定义 9">
            <a:hlinkClick r:id="rId4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579234" y="4229699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 tmFilter="0,0; .5, 1; 1, 1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80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1000" tmFilter="0,0; .5, 1; 1, 1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31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1000" tmFilter="0,0; .5, 1; 1, 1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 animBg="1"/>
      <p:bldP spid="6" grpId="0" animBg="1"/>
      <p:bldP spid="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1583903"/>
            <a:ext cx="10807700" cy="64434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一、用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dirty="0">
                <a:solidFill>
                  <a:srgbClr val="000000"/>
                </a:solidFill>
                <a:latin typeface="Arial Unicode MS" panose="020B0604020202020204" pitchFamily="34" charset="-122"/>
                <a:ea typeface="NEU-BZ-S92" panose="02020503000000020003" pitchFamily="18" charset="-122"/>
                <a:cs typeface="Times New Roman" panose="02020603050405020304" pitchFamily="18" charset="0"/>
              </a:rPr>
              <a:t>√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画出加点字的正确读音。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10" name="对象 9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144666456"/>
              </p:ext>
            </p:extLst>
          </p:nvPr>
        </p:nvGraphicFramePr>
        <p:xfrm>
          <a:off x="361950" y="2242485"/>
          <a:ext cx="11671959" cy="19740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0" name="文档" r:id="rId4" imgW="3826872" imgH="647242" progId="Word.Document.12">
                  <p:embed/>
                </p:oleObj>
              </mc:Choice>
              <mc:Fallback>
                <p:oleObj name="文档" r:id="rId4" imgW="3826872" imgH="647242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361950" y="2242485"/>
                        <a:ext cx="11671959" cy="19740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矩形 10"/>
          <p:cNvSpPr>
            <a:spLocks noChangeAspect="1"/>
          </p:cNvSpPr>
          <p:nvPr/>
        </p:nvSpPr>
        <p:spPr>
          <a:xfrm>
            <a:off x="1584573" y="2242485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12" name="矩形 11"/>
          <p:cNvSpPr>
            <a:spLocks noChangeAspect="1"/>
          </p:cNvSpPr>
          <p:nvPr/>
        </p:nvSpPr>
        <p:spPr>
          <a:xfrm>
            <a:off x="9577461" y="2242711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13" name="矩形 12"/>
          <p:cNvSpPr>
            <a:spLocks noChangeAspect="1"/>
          </p:cNvSpPr>
          <p:nvPr/>
        </p:nvSpPr>
        <p:spPr>
          <a:xfrm>
            <a:off x="3456781" y="2887897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14" name="矩形 13"/>
          <p:cNvSpPr>
            <a:spLocks noChangeAspect="1"/>
          </p:cNvSpPr>
          <p:nvPr/>
        </p:nvSpPr>
        <p:spPr>
          <a:xfrm>
            <a:off x="8353325" y="2925749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15" name="矩形 14"/>
          <p:cNvSpPr>
            <a:spLocks noChangeAspect="1"/>
          </p:cNvSpPr>
          <p:nvPr/>
        </p:nvSpPr>
        <p:spPr>
          <a:xfrm>
            <a:off x="1357588" y="3598715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16" name="矩形 15"/>
          <p:cNvSpPr>
            <a:spLocks noChangeAspect="1"/>
          </p:cNvSpPr>
          <p:nvPr/>
        </p:nvSpPr>
        <p:spPr>
          <a:xfrm>
            <a:off x="8807295" y="3533309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2" grpId="0"/>
      <p:bldP spid="13" grpId="0"/>
      <p:bldP spid="14" grpId="0"/>
      <p:bldP spid="15" grpId="0"/>
      <p:bldP spid="1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1108711"/>
            <a:ext cx="4520789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二、看拼音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写同音字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80517" y="1849811"/>
            <a:ext cx="9038095" cy="3190476"/>
          </a:xfrm>
          <a:prstGeom prst="rect">
            <a:avLst/>
          </a:prstGeom>
        </p:spPr>
      </p:pic>
      <p:sp>
        <p:nvSpPr>
          <p:cNvPr id="14" name="矩形 13"/>
          <p:cNvSpPr/>
          <p:nvPr/>
        </p:nvSpPr>
        <p:spPr>
          <a:xfrm>
            <a:off x="8065293" y="2644802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圆</a:t>
            </a:r>
            <a:endParaRPr lang="zh-CN" altLang="en-US" dirty="0"/>
          </a:p>
        </p:txBody>
      </p:sp>
      <p:sp>
        <p:nvSpPr>
          <p:cNvPr id="15" name="矩形 14"/>
          <p:cNvSpPr/>
          <p:nvPr/>
        </p:nvSpPr>
        <p:spPr>
          <a:xfrm>
            <a:off x="8570701" y="3528119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园</a:t>
            </a:r>
            <a:endParaRPr lang="zh-CN" altLang="en-US" dirty="0"/>
          </a:p>
        </p:txBody>
      </p:sp>
      <p:sp>
        <p:nvSpPr>
          <p:cNvPr id="16" name="矩形 15"/>
          <p:cNvSpPr/>
          <p:nvPr/>
        </p:nvSpPr>
        <p:spPr>
          <a:xfrm>
            <a:off x="8497341" y="4464223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元</a:t>
            </a:r>
            <a:endParaRPr lang="zh-CN" altLang="en-US" dirty="0"/>
          </a:p>
        </p:txBody>
      </p:sp>
      <p:sp>
        <p:nvSpPr>
          <p:cNvPr id="17" name="矩形 16"/>
          <p:cNvSpPr/>
          <p:nvPr/>
        </p:nvSpPr>
        <p:spPr>
          <a:xfrm>
            <a:off x="1975195" y="2664023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支</a:t>
            </a:r>
            <a:endParaRPr lang="zh-CN" altLang="en-US" dirty="0"/>
          </a:p>
        </p:txBody>
      </p:sp>
      <p:sp>
        <p:nvSpPr>
          <p:cNvPr id="18" name="矩形 17"/>
          <p:cNvSpPr/>
          <p:nvPr/>
        </p:nvSpPr>
        <p:spPr>
          <a:xfrm>
            <a:off x="1944613" y="3528119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枝</a:t>
            </a:r>
            <a:endParaRPr lang="zh-CN" altLang="en-US" dirty="0"/>
          </a:p>
        </p:txBody>
      </p:sp>
      <p:sp>
        <p:nvSpPr>
          <p:cNvPr id="19" name="矩形 18"/>
          <p:cNvSpPr/>
          <p:nvPr/>
        </p:nvSpPr>
        <p:spPr>
          <a:xfrm>
            <a:off x="2006557" y="4402725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只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47623334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943943"/>
            <a:ext cx="3182281" cy="6443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三、辨字组词</a:t>
            </a:r>
            <a:r>
              <a:rPr lang="zh-CN" altLang="zh-CN" dirty="0" smtClean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chemeClr val="tx1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4" name="对象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91581347"/>
              </p:ext>
            </p:extLst>
          </p:nvPr>
        </p:nvGraphicFramePr>
        <p:xfrm>
          <a:off x="390551" y="2647866"/>
          <a:ext cx="11671959" cy="124189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64" name="文档" r:id="rId4" imgW="3826872" imgH="407177" progId="Word.Document.12">
                  <p:embed/>
                </p:oleObj>
              </mc:Choice>
              <mc:Fallback>
                <p:oleObj name="文档" r:id="rId4" imgW="3826872" imgH="407177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390551" y="2647866"/>
                        <a:ext cx="11671959" cy="124189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2" name="矩形 11"/>
          <p:cNvSpPr/>
          <p:nvPr/>
        </p:nvSpPr>
        <p:spPr>
          <a:xfrm>
            <a:off x="1460939" y="2651026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灯光</a:t>
            </a:r>
            <a:endParaRPr lang="zh-CN" altLang="en-US" dirty="0"/>
          </a:p>
        </p:txBody>
      </p:sp>
      <p:sp>
        <p:nvSpPr>
          <p:cNvPr id="13" name="矩形 12"/>
          <p:cNvSpPr/>
          <p:nvPr/>
        </p:nvSpPr>
        <p:spPr>
          <a:xfrm>
            <a:off x="5184476" y="2635374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电灯</a:t>
            </a:r>
            <a:endParaRPr lang="zh-CN" altLang="en-US" dirty="0"/>
          </a:p>
        </p:txBody>
      </p:sp>
      <p:sp>
        <p:nvSpPr>
          <p:cNvPr id="14" name="矩形 13"/>
          <p:cNvSpPr/>
          <p:nvPr/>
        </p:nvSpPr>
        <p:spPr>
          <a:xfrm>
            <a:off x="1460938" y="3375392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打扫</a:t>
            </a:r>
            <a:endParaRPr lang="zh-CN" altLang="en-US" dirty="0"/>
          </a:p>
        </p:txBody>
      </p:sp>
      <p:sp>
        <p:nvSpPr>
          <p:cNvPr id="15" name="矩形 14"/>
          <p:cNvSpPr/>
          <p:nvPr/>
        </p:nvSpPr>
        <p:spPr>
          <a:xfrm>
            <a:off x="5174770" y="3375392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田地</a:t>
            </a:r>
            <a:endParaRPr lang="zh-CN" altLang="en-US" dirty="0"/>
          </a:p>
        </p:txBody>
      </p:sp>
      <p:sp>
        <p:nvSpPr>
          <p:cNvPr id="16" name="矩形 15"/>
          <p:cNvSpPr/>
          <p:nvPr/>
        </p:nvSpPr>
        <p:spPr>
          <a:xfrm>
            <a:off x="8795079" y="2628888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封口</a:t>
            </a:r>
            <a:endParaRPr lang="zh-CN" altLang="en-US" dirty="0"/>
          </a:p>
        </p:txBody>
      </p:sp>
      <p:sp>
        <p:nvSpPr>
          <p:cNvPr id="17" name="矩形 16"/>
          <p:cNvSpPr/>
          <p:nvPr/>
        </p:nvSpPr>
        <p:spPr>
          <a:xfrm>
            <a:off x="8785373" y="3368906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对门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66699877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1156376"/>
            <a:ext cx="10807700" cy="363791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</a:t>
            </a:r>
            <a:r>
              <a:rPr lang="zh-CN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、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根据课文内容回答问题。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判断对错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正确</a:t>
            </a:r>
            <a:r>
              <a:rPr lang="zh-CN" altLang="zh-CN" dirty="0">
                <a:solidFill>
                  <a:schemeClr val="tx1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的画</a:t>
            </a:r>
            <a:r>
              <a:rPr lang="en-US" altLang="zh-CN" dirty="0" smtClean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dirty="0" smtClean="0">
                <a:solidFill>
                  <a:schemeClr val="tx1"/>
                </a:solidFill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en-US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错误的画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“×”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1)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露西的一家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是相亲相爱的一家。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(2)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因为台灯坏了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妈妈不会修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所以露西很想念爸爸。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(3)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露西的第一封信的内容会让爸爸担心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第二封信的内容会让爸爸放心。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7057181" y="2370002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9948011" y="2929933"/>
            <a:ext cx="596638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>
                <a:solidFill>
                  <a:srgbClr val="FF0000"/>
                </a:solidFill>
              </a:rPr>
              <a:t>×</a:t>
            </a:r>
            <a:endParaRPr lang="zh-CN" altLang="en-US" sz="2800" b="1" dirty="0">
              <a:solidFill>
                <a:srgbClr val="FF0000"/>
              </a:solidFill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3230247" y="4075452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231552188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583903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露西在给爸爸的第二封信里都写了什么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?(</a:t>
            </a:r>
            <a:r>
              <a:rPr lang="zh-CN" altLang="en-US" dirty="0"/>
              <a:t> </a:t>
            </a:r>
            <a:r>
              <a:rPr lang="zh-CN" altLang="en-US" dirty="0" smtClean="0"/>
              <a:t>           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)(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多选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 smtClean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她和妈妈过得挺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好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下个星期天去看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电影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③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问爸爸螺丝刀在哪儿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她和妈妈要自己修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台灯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④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家里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很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冷清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8065293" y="1587928"/>
            <a:ext cx="142058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zh-CN" altLang="zh-CN" dirty="0" smtClean="0">
                <a:ea typeface="宋体" panose="02010600030101010101" pitchFamily="2" charset="-122"/>
                <a:cs typeface="宋体" panose="02010600030101010101" pitchFamily="2" charset="-122"/>
              </a:rPr>
              <a:t>②③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96382744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007839"/>
            <a:ext cx="10807700" cy="4763227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五、课外阅读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NEU-BZ-S92"/>
                <a:ea typeface="方正宋黑_GBK"/>
                <a:cs typeface="Times New Roman" panose="02020603050405020304" pitchFamily="18" charset="0"/>
              </a:rPr>
              <a:t>晚安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latin typeface="NEU-BZ-S92"/>
                <a:ea typeface="方正宋黑_GBK"/>
                <a:cs typeface="Times New Roman" panose="02020603050405020304" pitchFamily="18" charset="0"/>
              </a:rPr>
              <a:t>爸爸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 indent="4064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  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每天晚上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睡觉前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雅克都要爸爸给他讲故事。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 indent="4064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  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今天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雅克要给爸爸一个惊喜。他拿起故事书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咧嘴一笑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说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快躺下吧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爸爸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那语气就像爸爸每天对他说的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快躺下吧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儿子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”“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今天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我来给您讲故事。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雅克说。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 indent="4064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  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雅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克当然没有爸爸读得那么流利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但他还是专心地一个字一个字地读。故事读完了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雅克才抬头看爸爸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他已经睡熟了。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502497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655911"/>
            <a:ext cx="10807700" cy="3590598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4064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  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雅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克小心翼翼地站起来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帮爸爸盖好被子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还在他脸上轻轻地吻了一下。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好好睡吧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爸爸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他轻轻地说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然后悄悄地离开房间。雅克把门留了一道缝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这样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爸爸醒来时就不会害怕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叫雅克的时候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雅克也听得到。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爸爸每天给雅克讲故事前会说什么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?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在文中用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画出来。</a:t>
            </a:r>
            <a:r>
              <a:rPr lang="en-US" altLang="zh-CN">
                <a:solidFill>
                  <a:srgbClr val="000000"/>
                </a:solidFill>
                <a:latin typeface="Calibri" panose="020F0502020204030204" pitchFamily="34" charset="0"/>
                <a:ea typeface="楷体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5246509"/>
            <a:ext cx="367761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indent="2667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u="sng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sng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快躺下吧</a:t>
            </a:r>
            <a:r>
              <a:rPr lang="en-US" altLang="zh-CN" u="sng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u="sng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儿子</a:t>
            </a:r>
            <a:r>
              <a:rPr lang="en-US" altLang="zh-CN" u="sng" smtClean="0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en-US" altLang="zh-CN" u="sng" smtClean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” 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70368956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3250">
        <p15:prstTrans prst="origami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2" id="{73BAEC52-59F7-4328-AB73-0F916ADBF193}" vid="{58DBEABC-D800-4B69-8CEC-6F66A7DFD12F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302</TotalTime>
  <Words>389</Words>
  <Application>Microsoft Office PowerPoint</Application>
  <PresentationFormat>自定义</PresentationFormat>
  <Paragraphs>61</Paragraphs>
  <Slides>11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15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11</vt:i4>
      </vt:variant>
    </vt:vector>
  </HeadingPairs>
  <TitlesOfParts>
    <vt:vector size="28" baseType="lpstr">
      <vt:lpstr>Arial Unicode MS</vt:lpstr>
      <vt:lpstr>NEU-BZ-S92</vt:lpstr>
      <vt:lpstr>方正楷体_GBK</vt:lpstr>
      <vt:lpstr>方正书宋_GBK</vt:lpstr>
      <vt:lpstr>方正宋黑_GBK</vt:lpstr>
      <vt:lpstr>黑体</vt:lpstr>
      <vt:lpstr>华文琥珀</vt:lpstr>
      <vt:lpstr>华文新魏</vt:lpstr>
      <vt:lpstr>楷体</vt:lpstr>
      <vt:lpstr>隶书</vt:lpstr>
      <vt:lpstr>宋体</vt:lpstr>
      <vt:lpstr>Arial</vt:lpstr>
      <vt:lpstr>Calibri</vt:lpstr>
      <vt:lpstr>Cambria Math</vt:lpstr>
      <vt:lpstr>Times New Roman</vt:lpstr>
      <vt:lpstr>专业教辅课件Q:251490010</vt:lpstr>
      <vt:lpstr>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46</cp:revision>
  <dcterms:created xsi:type="dcterms:W3CDTF">2020-07-20T09:37:23Z</dcterms:created>
  <dcterms:modified xsi:type="dcterms:W3CDTF">2024-09-12T05:26:04Z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