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2"/>
  </p:notesMasterIdLst>
  <p:sldIdLst>
    <p:sldId id="256" r:id="rId2"/>
    <p:sldId id="731" r:id="rId3"/>
    <p:sldId id="736" r:id="rId4"/>
    <p:sldId id="737" r:id="rId5"/>
    <p:sldId id="738" r:id="rId6"/>
    <p:sldId id="739" r:id="rId7"/>
    <p:sldId id="740" r:id="rId8"/>
    <p:sldId id="741" r:id="rId9"/>
    <p:sldId id="742" r:id="rId10"/>
    <p:sldId id="735" r:id="rId11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4" autoAdjust="0"/>
    <p:restoredTop sz="94591" autoAdjust="0"/>
  </p:normalViewPr>
  <p:slideViewPr>
    <p:cSldViewPr>
      <p:cViewPr varScale="1">
        <p:scale>
          <a:sx n="90" d="100"/>
          <a:sy n="90" d="100"/>
        </p:scale>
        <p:origin x="354" y="4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10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wrap="none" lIns="91440" tIns="45720" rIns="91440" bIns="45720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/>
            <a:r>
              <a:rPr lang="zh-CN" altLang="en-US" sz="11500" b="0" dirty="0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课堂</a:t>
            </a:r>
            <a:r>
              <a:rPr lang="zh-CN" altLang="en-US" sz="11500" b="0" dirty="0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练习</a:t>
            </a:r>
            <a:endParaRPr lang="zh-CN" altLang="en-US" sz="11500" b="0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云形 1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 userDrawn="1"/>
        </p:nvSpPr>
        <p:spPr>
          <a:xfrm>
            <a:off x="2376661" y="1295871"/>
            <a:ext cx="6984604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non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练习结束啦，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继续努力呀！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89" r:id="rId2"/>
    <p:sldLayoutId id="2147483691" r:id="rId3"/>
    <p:sldLayoutId id="2147483692" r:id="rId4"/>
    <p:sldLayoutId id="2147483694" r:id="rId5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emf"/><Relationship Id="rId3" Type="http://schemas.openxmlformats.org/officeDocument/2006/relationships/package" Target="../embeddings/Microsoft_Word___1.docx"/><Relationship Id="rId7" Type="http://schemas.openxmlformats.org/officeDocument/2006/relationships/package" Target="../embeddings/Microsoft_Word___3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5" Type="http://schemas.openxmlformats.org/officeDocument/2006/relationships/package" Target="../embeddings/Microsoft_Word___2.docx"/><Relationship Id="rId4" Type="http://schemas.openxmlformats.org/officeDocument/2006/relationships/image" Target="../media/image1.emf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角矩形 1"/>
          <p:cNvSpPr/>
          <p:nvPr/>
        </p:nvSpPr>
        <p:spPr>
          <a:xfrm>
            <a:off x="720477" y="3384103"/>
            <a:ext cx="9937104" cy="151216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zh-CN" sz="4800" dirty="0">
                <a:solidFill>
                  <a:srgbClr val="D60093"/>
                </a:solidFill>
              </a:rPr>
              <a:t>专项复习</a:t>
            </a:r>
            <a:r>
              <a:rPr lang="en-US" altLang="zh-CN" sz="4800" dirty="0">
                <a:solidFill>
                  <a:srgbClr val="D60093"/>
                </a:solidFill>
              </a:rPr>
              <a:t>(</a:t>
            </a:r>
            <a:r>
              <a:rPr lang="zh-CN" altLang="zh-CN" sz="4800" dirty="0">
                <a:solidFill>
                  <a:srgbClr val="D60093"/>
                </a:solidFill>
              </a:rPr>
              <a:t>二</a:t>
            </a:r>
            <a:r>
              <a:rPr lang="en-US" altLang="zh-CN" sz="4800" dirty="0">
                <a:solidFill>
                  <a:srgbClr val="D60093"/>
                </a:solidFill>
              </a:rPr>
              <a:t>)</a:t>
            </a:r>
            <a:r>
              <a:rPr lang="zh-CN" altLang="zh-CN" sz="4800" dirty="0">
                <a:solidFill>
                  <a:srgbClr val="D60093"/>
                </a:solidFill>
              </a:rPr>
              <a:t>　句子</a:t>
            </a:r>
          </a:p>
        </p:txBody>
      </p:sp>
    </p:spTree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32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23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4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5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6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7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994245"/>
            <a:ext cx="10807700" cy="41180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一、给下列句子加上恰当的标点符号。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鲤鱼阿姨</a:t>
            </a:r>
            <a:r>
              <a:rPr lang="zh-CN" altLang="zh-CN" sz="6000" dirty="0">
                <a:solidFill>
                  <a:srgbClr val="000000"/>
                </a:solidFill>
                <a:latin typeface="NEU-BZ-S92"/>
                <a:ea typeface="Arial Unicode MS" panose="020B0604020202020204" pitchFamily="34" charset="-122"/>
                <a:cs typeface="Times New Roman" panose="02020603050405020304" pitchFamily="18" charset="0"/>
              </a:rPr>
              <a:t>⎕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我们的妈妈在哪里</a:t>
            </a:r>
            <a:r>
              <a:rPr lang="zh-CN" altLang="zh-CN" sz="6000" dirty="0">
                <a:solidFill>
                  <a:srgbClr val="000000"/>
                </a:solidFill>
                <a:latin typeface="NEU-BZ-S92"/>
                <a:ea typeface="Arial Unicode MS" panose="020B0604020202020204" pitchFamily="34" charset="-122"/>
                <a:cs typeface="Times New Roman" panose="02020603050405020304" pitchFamily="18" charset="0"/>
              </a:rPr>
              <a:t>⎕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天无边无际</a:t>
            </a:r>
            <a:r>
              <a:rPr lang="zh-CN" altLang="zh-CN" sz="6000" dirty="0">
                <a:solidFill>
                  <a:srgbClr val="000000"/>
                </a:solidFill>
                <a:latin typeface="NEU-BZ-S92"/>
                <a:ea typeface="Arial Unicode MS" panose="020B0604020202020204" pitchFamily="34" charset="-122"/>
                <a:cs typeface="Times New Roman" panose="02020603050405020304" pitchFamily="18" charset="0"/>
              </a:rPr>
              <a:t>⎕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大得很哪</a:t>
            </a:r>
            <a:r>
              <a:rPr lang="zh-CN" altLang="zh-CN" sz="6000" dirty="0">
                <a:solidFill>
                  <a:srgbClr val="000000"/>
                </a:solidFill>
                <a:latin typeface="NEU-BZ-S92"/>
                <a:ea typeface="Arial Unicode MS" panose="020B0604020202020204" pitchFamily="34" charset="-122"/>
                <a:cs typeface="Times New Roman" panose="02020603050405020304" pitchFamily="18" charset="0"/>
              </a:rPr>
              <a:t>⎕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多么令人难忘啊</a:t>
            </a:r>
            <a:r>
              <a:rPr lang="zh-CN" altLang="zh-CN" sz="6000" dirty="0">
                <a:solidFill>
                  <a:srgbClr val="000000"/>
                </a:solidFill>
                <a:latin typeface="NEU-BZ-S92"/>
                <a:ea typeface="Arial Unicode MS" panose="020B0604020202020204" pitchFamily="34" charset="-122"/>
                <a:cs typeface="Times New Roman" panose="02020603050405020304" pitchFamily="18" charset="0"/>
              </a:rPr>
              <a:t>⎕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1961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年的泼水节</a:t>
            </a:r>
            <a:r>
              <a:rPr lang="zh-CN" altLang="zh-CN" sz="6000" dirty="0">
                <a:solidFill>
                  <a:srgbClr val="000000"/>
                </a:solidFill>
                <a:latin typeface="NEU-BZ-S92"/>
                <a:ea typeface="Arial Unicode MS" panose="020B0604020202020204" pitchFamily="34" charset="-122"/>
                <a:cs typeface="Times New Roman" panose="02020603050405020304" pitchFamily="18" charset="0"/>
              </a:rPr>
              <a:t>⎕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2448669" y="1871935"/>
            <a:ext cx="28725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,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6172303" y="1914536"/>
            <a:ext cx="38985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?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2880717" y="2952055"/>
            <a:ext cx="28725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,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4968949" y="3014400"/>
            <a:ext cx="3209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/>
              <a:t>!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3672805" y="4032175"/>
            <a:ext cx="28725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,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6991560" y="4124965"/>
            <a:ext cx="3209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!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  <p:bldP spid="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796570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二、照样子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仿写句子。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就说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仙桃石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吧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它好像从天上飞下来的一个大桃子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落在山顶的石盘上。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就说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天狗望月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吧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____________________________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葫芦藤上开出了几朵小花。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细长的　雪白的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细长的葫芦藤上开出了几朵雪白的小花。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森林里生活着许多动物。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茂密的　可爱的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茂密的森林里生活着许多可爱的动物。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3630765" y="2537833"/>
            <a:ext cx="7632848" cy="6832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它好像是一只蹲坐着的天狗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抬头望着月亮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86159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560664"/>
            <a:ext cx="10807700" cy="2399503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雪孩子变成了一朵白云。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雪孩子变成了一朵白云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一朵美丽的白云。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鱼儿吐出一朵水花。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示例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鱼儿吐出一朵水花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一朵清亮的水花。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070018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组合 9"/>
          <p:cNvGrpSpPr/>
          <p:nvPr/>
        </p:nvGrpSpPr>
        <p:grpSpPr>
          <a:xfrm>
            <a:off x="361950" y="905793"/>
            <a:ext cx="11735791" cy="1377745"/>
            <a:chOff x="361950" y="1007839"/>
            <a:chExt cx="11735791" cy="1377745"/>
          </a:xfrm>
        </p:grpSpPr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1007839"/>
              <a:ext cx="5654112" cy="68326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三、用加点的词语写一句话</a:t>
              </a:r>
              <a:r>
                <a:rPr lang="zh-CN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。</a:t>
              </a:r>
              <a:r>
                <a:rPr lang="en-US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 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graphicFrame>
          <p:nvGraphicFramePr>
            <p:cNvPr id="4" name="对象 3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1554799824"/>
                </p:ext>
              </p:extLst>
            </p:nvPr>
          </p:nvGraphicFramePr>
          <p:xfrm>
            <a:off x="425782" y="1727919"/>
            <a:ext cx="11671959" cy="657665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041" name="文档" r:id="rId3" imgW="3826872" imgH="215628" progId="Word.Document.12">
                    <p:embed/>
                  </p:oleObj>
                </mc:Choice>
                <mc:Fallback>
                  <p:oleObj name="文档" r:id="rId3" imgW="3826872" imgH="215628" progId="Word.Document.12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4"/>
                        <a:stretch>
                          <a:fillRect/>
                        </a:stretch>
                      </p:blipFill>
                      <p:spPr>
                        <a:xfrm>
                          <a:off x="425782" y="1727919"/>
                          <a:ext cx="11671959" cy="657665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</p:grpSp>
      <p:sp>
        <p:nvSpPr>
          <p:cNvPr id="11" name="矩形 10"/>
          <p:cNvSpPr>
            <a:spLocks noChangeAspect="1"/>
          </p:cNvSpPr>
          <p:nvPr/>
        </p:nvSpPr>
        <p:spPr>
          <a:xfrm>
            <a:off x="361950" y="2207635"/>
            <a:ext cx="4305987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他连忙把火熄灭了。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r>
              <a:rPr lang="en-US" altLang="zh-CN" dirty="0" smtClean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320319009"/>
              </p:ext>
            </p:extLst>
          </p:nvPr>
        </p:nvGraphicFramePr>
        <p:xfrm>
          <a:off x="498244" y="2890899"/>
          <a:ext cx="8725292" cy="82701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2" name="文档" r:id="rId5" imgW="4188426" imgH="396992" progId="Word.Document.12">
                  <p:embed/>
                </p:oleObj>
              </mc:Choice>
              <mc:Fallback>
                <p:oleObj name="文档" r:id="rId5" imgW="4188426" imgH="396992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498244" y="2890899"/>
                        <a:ext cx="8725292" cy="82701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5" name="对象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398166096"/>
              </p:ext>
            </p:extLst>
          </p:nvPr>
        </p:nvGraphicFramePr>
        <p:xfrm>
          <a:off x="425782" y="4031265"/>
          <a:ext cx="8725292" cy="82701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3" name="文档" r:id="rId7" imgW="4188426" imgH="396992" progId="Word.Document.12">
                  <p:embed/>
                </p:oleObj>
              </mc:Choice>
              <mc:Fallback>
                <p:oleObj name="文档" r:id="rId7" imgW="4188426" imgH="396992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425782" y="4031265"/>
                        <a:ext cx="8725292" cy="82701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矩形 6"/>
          <p:cNvSpPr>
            <a:spLocks noChangeAspect="1"/>
          </p:cNvSpPr>
          <p:nvPr/>
        </p:nvSpPr>
        <p:spPr>
          <a:xfrm>
            <a:off x="144413" y="3404555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2667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ea typeface="楷体" panose="02010609060101010101" pitchFamily="49" charset="-122"/>
                <a:cs typeface="Times New Roman" panose="02020603050405020304" pitchFamily="18" charset="0"/>
              </a:rPr>
              <a:t>如果你继续努力</a:t>
            </a:r>
            <a:r>
              <a:rPr lang="en-US" altLang="zh-CN"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ea typeface="楷体" panose="02010609060101010101" pitchFamily="49" charset="-122"/>
                <a:cs typeface="Times New Roman" panose="02020603050405020304" pitchFamily="18" charset="0"/>
              </a:rPr>
              <a:t>就能取得更大的</a:t>
            </a:r>
            <a:r>
              <a:rPr lang="zh-CN" altLang="zh-CN">
                <a:ea typeface="楷体" panose="02010609060101010101" pitchFamily="49" charset="-122"/>
                <a:cs typeface="Times New Roman" panose="02020603050405020304" pitchFamily="18" charset="0"/>
              </a:rPr>
              <a:t>进步</a:t>
            </a:r>
            <a:r>
              <a:rPr lang="zh-CN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63137" y="4654038"/>
            <a:ext cx="6014788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indent="2667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ea typeface="楷体" panose="02010609060101010101" pitchFamily="49" charset="-122"/>
                <a:cs typeface="Times New Roman" panose="02020603050405020304" pitchFamily="18" charset="0"/>
              </a:rPr>
              <a:t>同学们一边听音乐</a:t>
            </a:r>
            <a:r>
              <a:rPr lang="en-US" altLang="zh-CN">
                <a:ea typeface="楷体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>
                <a:ea typeface="楷体" panose="02010609060101010101" pitchFamily="49" charset="-122"/>
                <a:cs typeface="Times New Roman" panose="02020603050405020304" pitchFamily="18" charset="0"/>
              </a:rPr>
              <a:t>一边</a:t>
            </a:r>
            <a:r>
              <a:rPr lang="zh-CN" altLang="zh-CN">
                <a:ea typeface="楷体" panose="02010609060101010101" pitchFamily="49" charset="-122"/>
                <a:cs typeface="Times New Roman" panose="02020603050405020304" pitchFamily="18" charset="0"/>
              </a:rPr>
              <a:t>跳舞</a:t>
            </a:r>
            <a:r>
              <a:rPr lang="zh-CN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 smtClean="0"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楷体_GBK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390250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7" grpId="0"/>
      <p:bldP spid="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269184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四、连词成</a:t>
            </a: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句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en-US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并</a:t>
            </a:r>
            <a:r>
              <a:rPr lang="zh-CN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加上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恰当的标点符号。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美丽的　飞进了　小鸟　一个　大花园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小鸟飞进了一个美丽的大花园。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自己的　青蛙　带着　来到　这里　孩子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楷体" panose="02010609060101010101" pitchFamily="49" charset="-122"/>
                <a:cs typeface="Times New Roman" panose="02020603050405020304" pitchFamily="18" charset="0"/>
              </a:rPr>
              <a:t>青蛙带着自己的孩子来到这里。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831988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1560664"/>
            <a:ext cx="10807700" cy="2399503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五、在括号里填入恰当的词语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使句子表达更准确。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的森林里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有一只老虎正在寻找食物。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荷叶上蹲着一只大青蛙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碧绿的衣裳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雪白的肚皮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一对大眼睛。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224533" y="2175640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茂密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5040957" y="2792625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披着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8353325" y="2783271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露着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1584573" y="3368046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鼓着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42015065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719807"/>
            <a:ext cx="10807700" cy="541071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六、根据积累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把句子补充完整。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遥知不是雪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有山皆图画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勿施于人。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与朋友交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5.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不以规矩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6.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雾锁山头山锁雾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7.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十年树木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8.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疑是银河落九天。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3096741" y="1316653"/>
            <a:ext cx="224452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为有暗香来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2820062" y="1901428"/>
            <a:ext cx="251383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indent="266700">
              <a:spcAft>
                <a:spcPts val="0"/>
              </a:spcAft>
              <a:tabLst>
                <a:tab pos="1029335" algn="l"/>
                <a:tab pos="1850390" algn="l"/>
                <a:tab pos="2538095" algn="l"/>
                <a:tab pos="3221990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无水不文章</a:t>
            </a:r>
            <a:endParaRPr lang="zh-CN" altLang="zh-CN" dirty="0">
              <a:solidFill>
                <a:srgbClr val="000000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1512565" y="2498274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己所不欲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3096741" y="3072015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言而有信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2890754" y="3656790"/>
            <a:ext cx="224452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不能成方圆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3807031" y="4230531"/>
            <a:ext cx="306846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天连水尾水连天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2923154" y="4827377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百年树人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1356519" y="5455962"/>
            <a:ext cx="306846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飞流直下三千尺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9801664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  <p:bldP spid="8" grpId="0"/>
      <p:bldP spid="9" grpId="0"/>
      <p:bldP spid="10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61950" y="2310478"/>
            <a:ext cx="10807700" cy="121764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9.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万径人踪灭。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10.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__________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野茫茫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656581" y="2313741"/>
            <a:ext cx="224452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千山鸟飞绝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1656581" y="2911624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天苍苍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4896941" y="2919298"/>
            <a:ext cx="306846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风吹草低见牛羊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5470731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</p:bld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2" id="{73BAEC52-59F7-4328-AB73-0F916ADBF193}" vid="{58DBEABC-D800-4B69-8CEC-6F66A7DFD12F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266</TotalTime>
  <Words>323</Words>
  <Application>Microsoft Office PowerPoint</Application>
  <PresentationFormat>自定义</PresentationFormat>
  <Paragraphs>62</Paragraphs>
  <Slides>10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13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2</vt:i4>
      </vt:variant>
      <vt:variant>
        <vt:lpstr>幻灯片标题</vt:lpstr>
      </vt:variant>
      <vt:variant>
        <vt:i4>10</vt:i4>
      </vt:variant>
    </vt:vector>
  </HeadingPairs>
  <TitlesOfParts>
    <vt:vector size="26" baseType="lpstr">
      <vt:lpstr>Arial Unicode MS</vt:lpstr>
      <vt:lpstr>NEU-BZ-S92</vt:lpstr>
      <vt:lpstr>方正楷体_GBK</vt:lpstr>
      <vt:lpstr>方正书宋_GBK</vt:lpstr>
      <vt:lpstr>黑体</vt:lpstr>
      <vt:lpstr>华文琥珀</vt:lpstr>
      <vt:lpstr>华文新魏</vt:lpstr>
      <vt:lpstr>楷体</vt:lpstr>
      <vt:lpstr>隶书</vt:lpstr>
      <vt:lpstr>宋体</vt:lpstr>
      <vt:lpstr>Arial</vt:lpstr>
      <vt:lpstr>Calibri</vt:lpstr>
      <vt:lpstr>Times New Roman</vt:lpstr>
      <vt:lpstr>专业教辅课件Q:251490010</vt:lpstr>
      <vt:lpstr>文档</vt:lpstr>
      <vt:lpstr>Microsoft Word 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42</cp:revision>
  <dcterms:created xsi:type="dcterms:W3CDTF">2020-07-20T09:37:23Z</dcterms:created>
  <dcterms:modified xsi:type="dcterms:W3CDTF">2024-09-12T07:12:46Z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