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8" r:id="rId5"/>
    <p:sldId id="733" r:id="rId6"/>
    <p:sldId id="746" r:id="rId7"/>
    <p:sldId id="741" r:id="rId8"/>
    <p:sldId id="743" r:id="rId9"/>
    <p:sldId id="734" r:id="rId10"/>
    <p:sldId id="744" r:id="rId11"/>
    <p:sldId id="745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13</a:t>
            </a:r>
            <a:r>
              <a:rPr lang="zh-CN" altLang="zh-CN" sz="4800" dirty="0">
                <a:solidFill>
                  <a:srgbClr val="D60093"/>
                </a:solidFill>
              </a:rPr>
              <a:t>　寒号鸟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2406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你去找燕子学捉蚊子吧。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妈妈说。小麻雀开开心心地去了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可去了两天就回家了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juē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着嘴对妈妈说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穿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云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入雾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忽高忽低地飞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我受不了那苦。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那你去学喜鹊给人们报喜吧。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小麻雀一蹦一跳地去了。结果和上两次一样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不到几天就回来了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不等妈妈问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它就说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整天看谁家有喜事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这既操心又单调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我不干。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就这样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小麻雀不听妈妈的劝说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再也不学本领了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一生无一技之长。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082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557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写词语。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蹦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跳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小麻雀向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学唱歌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向燕子学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向喜鹊学给人们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麻雀为什么不愿意跟着燕子学习了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画出它说的话。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小麻雀有什么缺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quē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在括号里画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怕吃苦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坚持不懈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726191" y="1306381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一唱一和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626092" y="1316891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一心一意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6329" y="1907927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百灵鸟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508539" y="1907927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捉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蚊子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240757" y="2495465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报喜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296541" y="3631999"/>
            <a:ext cx="763284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穿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云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入雾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忽高忽低地飞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我受不了那苦。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376661" y="482798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843448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61950" y="1025627"/>
            <a:ext cx="10807700" cy="3744417"/>
            <a:chOff x="361950" y="791815"/>
            <a:chExt cx="10807700" cy="374441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91815"/>
              <a:ext cx="3696846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一、看拼音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字词</a:t>
              </a:r>
              <a:r>
                <a:rPr lang="en-US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855410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今天白天天气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很</a:t>
              </a:r>
              <a:r>
                <a:rPr lang="zh-CN" altLang="zh-CN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 </a:t>
              </a:r>
              <a:r>
                <a:rPr lang="en-US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到了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晚上</a:t>
              </a:r>
              <a:r>
                <a:rPr lang="zh-CN" altLang="zh-CN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下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起了大雨。</a:t>
              </a:r>
              <a:endParaRPr lang="zh-CN" altLang="zh-CN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秋风吹来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黄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树叶</a:t>
              </a:r>
              <a:r>
                <a:rPr lang="en-US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飘落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下来。</a:t>
              </a:r>
              <a:endParaRPr lang="zh-CN" altLang="zh-CN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0797" y="1405958"/>
              <a:ext cx="2064817" cy="1393969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61238" y="1405958"/>
              <a:ext cx="1152128" cy="141669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96541" y="3024063"/>
              <a:ext cx="1229775" cy="151216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13064" y="3024064"/>
              <a:ext cx="1270579" cy="151216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73205" y="3024063"/>
              <a:ext cx="2182230" cy="1512168"/>
            </a:xfrm>
            <a:prstGeom prst="rect">
              <a:avLst/>
            </a:prstGeom>
          </p:spPr>
        </p:pic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3744813" y="1986100"/>
            <a:ext cx="880369" cy="9571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 smtClean="0">
                <a:latin typeface="+mn-ea"/>
                <a:ea typeface="+mn-ea"/>
              </a:rPr>
              <a:t>晴</a:t>
            </a:r>
            <a:endParaRPr lang="zh-CN" altLang="en-US" sz="5400" dirty="0">
              <a:latin typeface="+mn-ea"/>
              <a:ea typeface="+mn-ea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633205" y="1978371"/>
            <a:ext cx="880369" cy="9571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 smtClean="0">
                <a:latin typeface="+mn-ea"/>
                <a:ea typeface="+mn-ea"/>
              </a:rPr>
              <a:t>朗</a:t>
            </a:r>
            <a:endParaRPr lang="zh-CN" altLang="en-US" sz="5400" dirty="0">
              <a:latin typeface="+mn-ea"/>
              <a:ea typeface="+mn-ea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697117" y="1978370"/>
            <a:ext cx="880369" cy="9571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>
                <a:latin typeface="+mn-ea"/>
                <a:ea typeface="+mn-ea"/>
              </a:rPr>
              <a:t>却</a:t>
            </a:r>
            <a:endParaRPr lang="zh-CN" altLang="en-US" sz="5400" dirty="0">
              <a:latin typeface="+mn-ea"/>
              <a:ea typeface="+mn-ea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471243" y="3691280"/>
            <a:ext cx="880369" cy="9571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>
                <a:latin typeface="+mn-ea"/>
                <a:ea typeface="+mn-ea"/>
              </a:rPr>
              <a:t>阵</a:t>
            </a:r>
            <a:endParaRPr lang="zh-CN" altLang="en-US" sz="5400" dirty="0">
              <a:latin typeface="+mn-ea"/>
              <a:ea typeface="+mn-ea"/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508168" y="3682719"/>
            <a:ext cx="880369" cy="9571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>
                <a:latin typeface="+mn-ea"/>
                <a:ea typeface="+mn-ea"/>
              </a:rPr>
              <a:t>枯</a:t>
            </a:r>
            <a:endParaRPr lang="zh-CN" altLang="en-US" sz="5400" dirty="0">
              <a:latin typeface="+mn-ea"/>
              <a:ea typeface="+mn-ea"/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483951" y="3657164"/>
            <a:ext cx="880369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 smtClean="0">
                <a:latin typeface="+mn-ea"/>
                <a:ea typeface="+mn-ea"/>
              </a:rPr>
              <a:t>纷</a:t>
            </a:r>
            <a:endParaRPr lang="zh-CN" altLang="en-US" sz="5400" dirty="0">
              <a:latin typeface="+mn-ea"/>
              <a:ea typeface="+mn-ea"/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8469693" y="3657163"/>
            <a:ext cx="880369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 smtClean="0">
                <a:latin typeface="+mn-ea"/>
                <a:ea typeface="+mn-ea"/>
              </a:rPr>
              <a:t>纷</a:t>
            </a:r>
            <a:endParaRPr lang="zh-CN" altLang="en-US" sz="5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737569"/>
              </p:ext>
            </p:extLst>
          </p:nvPr>
        </p:nvGraphicFramePr>
        <p:xfrm>
          <a:off x="569798" y="2068105"/>
          <a:ext cx="11671959" cy="1460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文档" r:id="rId4" imgW="3826872" imgH="478693" progId="Word.Document.12">
                  <p:embed/>
                </p:oleObj>
              </mc:Choice>
              <mc:Fallback>
                <p:oleObj name="文档" r:id="rId4" imgW="3826872" imgH="4786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69798" y="2068105"/>
                        <a:ext cx="11671959" cy="1460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1872605" y="250572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怒号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872605" y="303801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铜号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85173" y="24986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应当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985173" y="301535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上当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83557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7199287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三、完成课文思维导图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把寒号鸟说的话填在相应的横线上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JC2K26G.eps" descr="id:21474890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637" y="1911483"/>
            <a:ext cx="7056784" cy="2540989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61950" y="4438217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寒风冻死我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明天就做窝。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天气暖和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得过且过。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太阳高照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正好睡觉。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744813" y="1820947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697141" y="182094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把下列句子补充完整。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寒号鸟在崖缝里冻得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直打哆嗦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听到这个好消息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她高兴得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在烈日下干了几个小时的活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他热得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72508" y="294770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直笑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394410" y="353038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直冒汗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557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冬天说到就到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寒风呼呼地刮着。喜鹊住在温暖的窝里。寒号鸟在崖缝里冻得直打哆嗦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不停地叫着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哆啰啰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哆啰啰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寒风冻死我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明天就做窝。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第二天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清早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风停了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太阳暖暖的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好像又是春天了。喜鹊来到崖缝前劝寒号鸟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accent3">
                    <a:lumMod val="75000"/>
                  </a:scheme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chèn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chèng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快做窝。现在懒惰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将来难过。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寒号鸟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还是不听劝告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伸伸懒腰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答道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傻喜鹊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别啰唆。天气暖和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得过</a:t>
            </a:r>
            <a:r>
              <a:rPr lang="zh-CN" altLang="zh-CN" dirty="0">
                <a:solidFill>
                  <a:schemeClr val="accent3">
                    <a:lumMod val="75000"/>
                  </a:scheme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qiē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qiě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chemeClr val="tx1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画出文中加点字的正确读音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49862" y="3504604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248869" y="525631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17292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9992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喜鹊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是怎样劝告寒号鸟的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画出相关语句。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趁天晴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快做窝。现在懒惰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将来难过。</a:t>
            </a:r>
            <a:endParaRPr lang="zh-CN" altLang="en-US" dirty="0"/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你认为寒号鸟这样做对吗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0570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315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麻雀学艺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小麻雀出生后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在妈妈的精心照顾下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羽毛渐渐丰满。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妈妈对它说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你已经长大了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不能经常待在家里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要学点技能。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学什么呢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学百灵鸟唱歌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它的歌声给人们带来了欢乐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使人们忘记了忧愁和烦恼。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麻雀高兴地找百灵鸟学唱歌。不久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它哭丧着脸回来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我开口唱了两句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它们就笑我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我不学了。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</TotalTime>
  <Words>530</Words>
  <Application>Microsoft Office PowerPoint</Application>
  <PresentationFormat>自定义</PresentationFormat>
  <Paragraphs>69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NEU-BZ-S92</vt:lpstr>
      <vt:lpstr>方正楷体_GBK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48</cp:revision>
  <dcterms:created xsi:type="dcterms:W3CDTF">2020-07-20T09:37:23Z</dcterms:created>
  <dcterms:modified xsi:type="dcterms:W3CDTF">2024-09-12T05:58:36Z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