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8"/>
  </p:notesMasterIdLst>
  <p:sldIdLst>
    <p:sldId id="256" r:id="rId2"/>
    <p:sldId id="731" r:id="rId3"/>
    <p:sldId id="746" r:id="rId4"/>
    <p:sldId id="736" r:id="rId5"/>
    <p:sldId id="737" r:id="rId6"/>
    <p:sldId id="740" r:id="rId7"/>
    <p:sldId id="741" r:id="rId8"/>
    <p:sldId id="743" r:id="rId9"/>
    <p:sldId id="742" r:id="rId10"/>
    <p:sldId id="744" r:id="rId11"/>
    <p:sldId id="745" r:id="rId12"/>
    <p:sldId id="747" r:id="rId13"/>
    <p:sldId id="749" r:id="rId14"/>
    <p:sldId id="748" r:id="rId15"/>
    <p:sldId id="750" r:id="rId16"/>
    <p:sldId id="735" r:id="rId17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4" autoAdjust="0"/>
    <p:restoredTop sz="94591" autoAdjust="0"/>
  </p:normalViewPr>
  <p:slideViewPr>
    <p:cSldViewPr>
      <p:cViewPr varScale="1">
        <p:scale>
          <a:sx n="92" d="100"/>
          <a:sy n="92" d="100"/>
        </p:scale>
        <p:origin x="282" y="66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16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16421" y="1655911"/>
            <a:ext cx="11017224" cy="432048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reflection blurRad="6350" stA="52000" endA="300" endPos="35000" dir="5400000" sy="-100000" algn="bl" rotWithShape="0"/>
          </a:effectLst>
        </p:spPr>
        <p:txBody>
          <a:bodyPr wrap="none" lIns="91440" tIns="45720" rIns="91440" bIns="45720">
            <a:prstTxWarp prst="textArchUp">
              <a:avLst/>
            </a:prstTxWarp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ctr"/>
            <a:r>
              <a:rPr lang="zh-CN" altLang="en-US" sz="11500" b="0" dirty="0" smtClean="0">
                <a:ln w="0"/>
                <a:gradFill>
                  <a:gsLst>
                    <a:gs pos="25000">
                      <a:srgbClr val="339966"/>
                    </a:gs>
                    <a:gs pos="0">
                      <a:srgbClr val="D60093"/>
                    </a:gs>
                    <a:gs pos="65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课堂</a:t>
            </a:r>
            <a:r>
              <a:rPr lang="zh-CN" altLang="en-US" sz="11500" b="0" dirty="0" smtClean="0">
                <a:ln w="0"/>
                <a:gradFill>
                  <a:gsLst>
                    <a:gs pos="30000">
                      <a:srgbClr val="339966"/>
                    </a:gs>
                    <a:gs pos="67000">
                      <a:srgbClr val="D60093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练习</a:t>
            </a:r>
            <a:endParaRPr lang="zh-CN" altLang="en-US" sz="11500" b="0" dirty="0">
              <a:ln w="0"/>
              <a:gradFill>
                <a:gsLst>
                  <a:gs pos="30000">
                    <a:srgbClr val="339966"/>
                  </a:gs>
                  <a:gs pos="67000">
                    <a:srgbClr val="D60093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60007" dist="200025" dir="15000000" sy="30000" kx="-1800000" algn="bl" rotWithShape="0">
                  <a:prstClr val="black">
                    <a:alpha val="32000"/>
                  </a:prstClr>
                </a:outerShdw>
                <a:reflection blurRad="6350" stA="53000" endA="300" endPos="35500" dir="5400000" sy="-90000" algn="bl" rotWithShape="0"/>
              </a:effectLst>
              <a:latin typeface="华文琥珀" panose="02010800040101010101" pitchFamily="2" charset="-122"/>
              <a:ea typeface="华文琥珀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8" presetClass="entr" presetSubtype="0" accel="5000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云形 1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 userDrawn="1"/>
        </p:nvSpPr>
        <p:spPr>
          <a:xfrm>
            <a:off x="2376661" y="1295871"/>
            <a:ext cx="6984604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non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练习结束啦，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继续努力呀！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="" xmlns:a16="http://schemas.microsoft.com/office/drawing/2014/main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="" xmlns:a16="http://schemas.microsoft.com/office/drawing/2014/main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="" xmlns:a16="http://schemas.microsoft.com/office/drawing/2014/main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89" r:id="rId2"/>
    <p:sldLayoutId id="2147483691" r:id="rId3"/>
    <p:sldLayoutId id="2147483692" r:id="rId4"/>
    <p:sldLayoutId id="2147483694" r:id="rId5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圆角矩形 1"/>
          <p:cNvSpPr/>
          <p:nvPr/>
        </p:nvSpPr>
        <p:spPr>
          <a:xfrm>
            <a:off x="720477" y="3384103"/>
            <a:ext cx="9937104" cy="151216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zh-CN" sz="4800" dirty="0">
                <a:solidFill>
                  <a:srgbClr val="D60093"/>
                </a:solidFill>
              </a:rPr>
              <a:t>专项复习</a:t>
            </a:r>
            <a:r>
              <a:rPr lang="en-US" altLang="zh-CN" sz="4800" dirty="0">
                <a:solidFill>
                  <a:srgbClr val="D60093"/>
                </a:solidFill>
              </a:rPr>
              <a:t>(</a:t>
            </a:r>
            <a:r>
              <a:rPr lang="zh-CN" altLang="zh-CN" sz="4800" dirty="0">
                <a:solidFill>
                  <a:srgbClr val="D60093"/>
                </a:solidFill>
              </a:rPr>
              <a:t>三</a:t>
            </a:r>
            <a:r>
              <a:rPr lang="en-US" altLang="zh-CN" sz="4800" dirty="0">
                <a:solidFill>
                  <a:srgbClr val="D60093"/>
                </a:solidFill>
              </a:rPr>
              <a:t>)</a:t>
            </a:r>
            <a:r>
              <a:rPr lang="zh-CN" altLang="zh-CN" sz="4800" dirty="0">
                <a:solidFill>
                  <a:srgbClr val="D60093"/>
                </a:solidFill>
              </a:rPr>
              <a:t>　阅读</a:t>
            </a:r>
          </a:p>
        </p:txBody>
      </p:sp>
    </p:spTree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32" presetClass="emp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23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4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5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6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7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868578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三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海上的风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海上的风是花神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一来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就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绽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en-US" altLang="zh-CN" dirty="0" err="1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zhàn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开万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浪花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……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海上的风是琴师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一来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就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奏出万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乐曲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……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海上的风是大力士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一来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就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送走万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渔船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……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海上的风是狮子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吼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就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en-US" altLang="zh-CN" dirty="0" err="1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xiān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起滔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en-US" altLang="zh-CN" dirty="0" err="1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tāo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天波浪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……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在括号里填上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恰当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</a:t>
            </a:r>
            <a:r>
              <a:rPr lang="zh-CN" altLang="en-US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量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词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作者把海上的风分别比作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、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狮子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8425333" y="1531706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朵</a:t>
            </a:r>
            <a:endParaRPr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7396647" y="2105911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首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7828695" y="2661278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艘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5294036" y="5004168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花神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6697141" y="5004167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琴师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8157875" y="5004166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大力士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356539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" grpId="0"/>
      <p:bldP spid="6" grpId="0"/>
      <p:bldP spid="7" grpId="0"/>
      <p:bldP spid="8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295871"/>
            <a:ext cx="10807700" cy="304698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为什么说海上的风是狮子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因为海上的风一吼就掀起滔天波浪。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想一想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海上的风还是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什么。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请你展开想象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把句子补充完整。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海上的风是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他一来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就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Arial" panose="020B0604020202020204" pitchFamily="34" charset="0"/>
                <a:cs typeface="Times New Roman" panose="02020603050405020304" pitchFamily="18" charset="0"/>
              </a:rPr>
              <a:t>　　　　　　　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2880717" y="3631300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画家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6337101" y="3616119"/>
            <a:ext cx="2656496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画出千条波纹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4582345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482763"/>
            <a:ext cx="10807700" cy="6001643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方正宋黑_GBK" panose="03000509000000000000" pitchFamily="65" charset="-122"/>
                <a:cs typeface="Times New Roman" panose="02020603050405020304" pitchFamily="18" charset="0"/>
              </a:rPr>
              <a:t>四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方正宋黑_GBK" panose="03000509000000000000" pitchFamily="65" charset="-122"/>
                <a:cs typeface="Times New Roman" panose="02020603050405020304" pitchFamily="18" charset="0"/>
              </a:rPr>
              <a:t>小熊开店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 indent="1016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熊</a:t>
            </a:r>
            <a:r>
              <a:rPr lang="zh-CN" altLang="en-US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是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一家食品店</a:t>
            </a:r>
            <a:r>
              <a:rPr lang="zh-CN" altLang="en-US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的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老板。</a:t>
            </a:r>
            <a:endParaRPr lang="en-US" altLang="zh-CN" smtClean="0">
              <a:solidFill>
                <a:srgbClr val="000000"/>
              </a:solidFill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indent="1016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小熊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请兔子当采购员。兔子想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什么东西最受欢迎呢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?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对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一定是萝卜。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于是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它到处采购萝卜。没过几天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食品店里堆满了各种萝卜。这样一来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到店里买东西的顾客全是兔子。小熊很不满意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辞</a:t>
            </a:r>
            <a:r>
              <a:rPr lang="en-US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(cí)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退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了兔子。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 indent="1016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小熊又请松鼠当采购员。松鼠想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什么东西最受欢迎呢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?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对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一定是松子。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于是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它到处采购松子。没过几天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货架上摆满了松子。来买东西的顾客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除了松鼠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都摇摇头走了。其他顾客纷纷给小熊提意见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小熊只好又辞退了松鼠。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103930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2364852"/>
            <a:ext cx="10807700" cy="1235275"/>
          </a:xfrm>
          <a:prstGeom prst="rect">
            <a:avLst/>
          </a:prstGeom>
        </p:spPr>
        <p:txBody>
          <a:bodyPr>
            <a:spAutoFit/>
          </a:bodyPr>
          <a:lstStyle/>
          <a:p>
            <a:pPr indent="1016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不久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cs typeface="Times New Roman" panose="02020603050405020304" pitchFamily="18" charset="0"/>
              </a:rPr>
              <a:t>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聪明的猴子当上了采购员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cs typeface="Times New Roman" panose="02020603050405020304" pitchFamily="18" charset="0"/>
              </a:rPr>
              <a:t>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货架上摆的食品可真多呀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cs typeface="Times New Roman" panose="02020603050405020304" pitchFamily="18" charset="0"/>
              </a:rPr>
              <a:t>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后来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cs typeface="Times New Roman" panose="02020603050405020304" pitchFamily="18" charset="0"/>
              </a:rPr>
              <a:t>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食品店办得红红火火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cs typeface="Times New Roman" panose="02020603050405020304" pitchFamily="18" charset="0"/>
              </a:rPr>
              <a:t>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受到大家的称赞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cs typeface="Times New Roman" panose="02020603050405020304" pitchFamily="18" charset="0"/>
              </a:rPr>
              <a:t>□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11440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709297"/>
            <a:ext cx="10807700" cy="5410712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小熊开店后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先后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请</a:t>
            </a:r>
            <a:r>
              <a:rPr lang="en-US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________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、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________ 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、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________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当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采购员。</a:t>
            </a:r>
            <a:r>
              <a:rPr lang="en-US" altLang="zh-CN" dirty="0">
                <a:solidFill>
                  <a:srgbClr val="000000"/>
                </a:solidFill>
                <a:latin typeface="Calibri" panose="020F0502020204030204" pitchFamily="34" charset="0"/>
                <a:ea typeface="楷体" panose="02010609060101010101" pitchFamily="49" charset="-122"/>
                <a:cs typeface="Calibri" panose="020F0502020204030204" pitchFamily="34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小熊辞退兔子、松鼠的原因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是</a:t>
            </a:r>
            <a:r>
              <a:rPr lang="en-US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_____________________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US" altLang="zh-CN" dirty="0" smtClean="0">
              <a:solidFill>
                <a:srgbClr val="000000"/>
              </a:solidFill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latin typeface="Calibri" panose="020F0502020204030204" pitchFamily="34" charset="0"/>
                <a:ea typeface="楷体" panose="02010609060101010101" pitchFamily="49" charset="-122"/>
                <a:cs typeface="Calibri" panose="020F0502020204030204" pitchFamily="34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结合文章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可以知道词语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红红火火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zh-CN" altLang="en-US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在</a:t>
            </a:r>
            <a:r>
              <a:rPr lang="zh-CN" altLang="en-US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文</a:t>
            </a:r>
            <a:r>
              <a:rPr lang="zh-CN" altLang="en-US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中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的意思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是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红得像火一样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食品店办得很顺利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很兴旺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　　</a:t>
            </a:r>
            <a:endParaRPr lang="en-US" altLang="zh-CN" dirty="0" smtClean="0">
              <a:solidFill>
                <a:srgbClr val="000000"/>
              </a:solidFill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日子过得很舒服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短文画线的句子应该读出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的语气。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疑问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平静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赞叹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4392885" y="757329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兔子</a:t>
            </a:r>
            <a:endParaRPr lang="zh-CN" altLang="en-US" dirty="0"/>
          </a:p>
        </p:txBody>
      </p:sp>
      <p:sp>
        <p:nvSpPr>
          <p:cNvPr id="13" name="矩形 12"/>
          <p:cNvSpPr/>
          <p:nvPr/>
        </p:nvSpPr>
        <p:spPr>
          <a:xfrm>
            <a:off x="6553125" y="757329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松鼠</a:t>
            </a:r>
            <a:endParaRPr lang="zh-CN" altLang="en-US" dirty="0"/>
          </a:p>
        </p:txBody>
      </p:sp>
      <p:sp>
        <p:nvSpPr>
          <p:cNvPr id="14" name="矩形 13"/>
          <p:cNvSpPr/>
          <p:nvPr/>
        </p:nvSpPr>
        <p:spPr>
          <a:xfrm>
            <a:off x="8861387" y="757328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猴子</a:t>
            </a:r>
            <a:endParaRPr lang="zh-CN" altLang="en-US" dirty="0"/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361950" y="2485626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他们只采购自己喜欢的东西</a:t>
            </a:r>
            <a:r>
              <a:rPr lang="en-US" altLang="zh-CN" dirty="0">
                <a:ea typeface="楷体" panose="02010609060101010101" pitchFamily="49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不考虑其他动物的需要</a:t>
            </a:r>
            <a:endParaRPr lang="zh-CN" altLang="en-US" dirty="0"/>
          </a:p>
        </p:txBody>
      </p:sp>
      <p:sp>
        <p:nvSpPr>
          <p:cNvPr id="16" name="矩形 15"/>
          <p:cNvSpPr/>
          <p:nvPr/>
        </p:nvSpPr>
        <p:spPr>
          <a:xfrm>
            <a:off x="10081517" y="3096309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endParaRPr lang="zh-CN" altLang="en-US" dirty="0"/>
          </a:p>
        </p:txBody>
      </p:sp>
      <p:sp>
        <p:nvSpPr>
          <p:cNvPr id="17" name="矩形 16"/>
          <p:cNvSpPr/>
          <p:nvPr/>
        </p:nvSpPr>
        <p:spPr>
          <a:xfrm>
            <a:off x="5467481" y="4888665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3064739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5" grpId="0"/>
      <p:bldP spid="16" grpId="0"/>
      <p:bldP spid="17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850915"/>
            <a:ext cx="10807700" cy="1865126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5.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仔细读文章最后一段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在</a:t>
            </a:r>
            <a:r>
              <a:rPr lang="zh-CN" altLang="zh-CN" dirty="0">
                <a:solidFill>
                  <a:srgbClr val="000000"/>
                </a:solidFill>
                <a:latin typeface="NEU-BZ-S92" panose="02020503000000020003" pitchFamily="18" charset="-122"/>
                <a:cs typeface="Times New Roman" panose="02020603050405020304" pitchFamily="18" charset="0"/>
              </a:rPr>
              <a:t>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里加上合适的标点符号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US" altLang="zh-CN" dirty="0" smtClean="0">
              <a:solidFill>
                <a:srgbClr val="000000"/>
              </a:solidFill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6.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你想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怎样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夸</a:t>
            </a:r>
            <a:r>
              <a:rPr lang="zh-CN" altLang="en-US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奖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猴子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呢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?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361950" y="2426979"/>
            <a:ext cx="3512500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>
                <a:ea typeface="楷体" panose="02010609060101010101" pitchFamily="49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　。　</a:t>
            </a:r>
            <a:r>
              <a:rPr lang="en-US" altLang="zh-CN" dirty="0">
                <a:ea typeface="楷体" panose="02010609060101010101" pitchFamily="49" charset="-122"/>
              </a:rPr>
              <a:t>!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　</a:t>
            </a:r>
            <a:r>
              <a:rPr lang="en-US" altLang="zh-CN" dirty="0">
                <a:ea typeface="楷体" panose="02010609060101010101" pitchFamily="49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　</a:t>
            </a:r>
            <a:r>
              <a:rPr lang="en-US" altLang="zh-CN" dirty="0">
                <a:ea typeface="楷体" panose="02010609060101010101" pitchFamily="49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　。</a:t>
            </a:r>
            <a:endParaRPr lang="zh-CN" altLang="en-US" dirty="0"/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361950" y="3665395"/>
            <a:ext cx="7563289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dirty="0">
                <a:ea typeface="楷体" panose="02010609060101010101" pitchFamily="49" charset="-122"/>
              </a:rPr>
              <a:t>示例</a:t>
            </a:r>
            <a:r>
              <a:rPr lang="en-US" altLang="zh-CN" dirty="0">
                <a:ea typeface="楷体" panose="02010609060101010101" pitchFamily="49" charset="-122"/>
              </a:rPr>
              <a:t>:</a:t>
            </a:r>
            <a:r>
              <a:rPr lang="zh-CN" altLang="en-US" dirty="0">
                <a:ea typeface="楷体" panose="02010609060101010101" pitchFamily="49" charset="-122"/>
              </a:rPr>
              <a:t>你考虑周到</a:t>
            </a:r>
            <a:r>
              <a:rPr lang="en-US" altLang="zh-CN" dirty="0">
                <a:ea typeface="楷体" panose="02010609060101010101" pitchFamily="49" charset="-122"/>
              </a:rPr>
              <a:t>,</a:t>
            </a:r>
            <a:r>
              <a:rPr lang="zh-CN" altLang="en-US" dirty="0">
                <a:ea typeface="楷体" panose="02010609060101010101" pitchFamily="49" charset="-122"/>
              </a:rPr>
              <a:t>真是一只聪明的小猴子</a:t>
            </a:r>
            <a:r>
              <a:rPr lang="en-US" altLang="zh-CN" dirty="0">
                <a:ea typeface="楷体" panose="02010609060101010101" pitchFamily="49" charset="-122"/>
              </a:rPr>
              <a:t>!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798128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523241"/>
            <a:ext cx="10807700" cy="597496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44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一、课内阅读。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>
                <a:solidFill>
                  <a:srgbClr val="000000"/>
                </a:solidFill>
                <a:latin typeface="NEU-BZ-S92" panose="02020503000000020003" pitchFamily="18" charset="-122"/>
                <a:ea typeface="方正宋黑_GBK" panose="03000509000000000000" pitchFamily="65" charset="-122"/>
                <a:cs typeface="Times New Roman" panose="02020603050405020304" pitchFamily="18" charset="0"/>
              </a:rPr>
              <a:t>一</a:t>
            </a:r>
            <a:r>
              <a:rPr lang="en-US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en-US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小蝌蚪找妈妈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小蝌蚪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过去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叫着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妈妈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妈妈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!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青蛙妈妈低头一看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笑着说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好孩子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你们已经长成青蛙了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快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上来吧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!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他们后腿一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向前一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),(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到了荷叶上。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选择合适的动词填入文中的括号中。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填序号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蹦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跳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游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④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蹬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找到妈妈的小蝌蚪的心情是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的。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紧张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高兴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想一想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小蝌蚪长大后可以跟着妈妈做什么呢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?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10" name="矩形 9"/>
          <p:cNvSpPr>
            <a:spLocks noChangeAspect="1"/>
          </p:cNvSpPr>
          <p:nvPr/>
        </p:nvSpPr>
        <p:spPr>
          <a:xfrm>
            <a:off x="2675033" y="1666421"/>
            <a:ext cx="699230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11" name="矩形 10"/>
          <p:cNvSpPr>
            <a:spLocks noChangeAspect="1"/>
          </p:cNvSpPr>
          <p:nvPr/>
        </p:nvSpPr>
        <p:spPr>
          <a:xfrm>
            <a:off x="7777261" y="2242485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endParaRPr lang="zh-CN" altLang="en-US" dirty="0"/>
          </a:p>
        </p:txBody>
      </p:sp>
      <p:sp>
        <p:nvSpPr>
          <p:cNvPr id="12" name="矩形 11"/>
          <p:cNvSpPr>
            <a:spLocks noChangeAspect="1"/>
          </p:cNvSpPr>
          <p:nvPr/>
        </p:nvSpPr>
        <p:spPr>
          <a:xfrm>
            <a:off x="1955038" y="2837971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④</a:t>
            </a:r>
            <a:endParaRPr lang="zh-CN" altLang="en-US" dirty="0"/>
          </a:p>
        </p:txBody>
      </p:sp>
      <p:sp>
        <p:nvSpPr>
          <p:cNvPr id="13" name="矩形 12"/>
          <p:cNvSpPr>
            <a:spLocks noChangeAspect="1"/>
          </p:cNvSpPr>
          <p:nvPr/>
        </p:nvSpPr>
        <p:spPr>
          <a:xfrm>
            <a:off x="4356228" y="2880047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endParaRPr lang="zh-CN" altLang="en-US" dirty="0"/>
          </a:p>
        </p:txBody>
      </p:sp>
      <p:sp>
        <p:nvSpPr>
          <p:cNvPr id="14" name="矩形 13"/>
          <p:cNvSpPr>
            <a:spLocks noChangeAspect="1"/>
          </p:cNvSpPr>
          <p:nvPr/>
        </p:nvSpPr>
        <p:spPr>
          <a:xfrm>
            <a:off x="5534503" y="2869501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endParaRPr lang="zh-CN" altLang="en-US" dirty="0"/>
          </a:p>
        </p:txBody>
      </p:sp>
      <p:sp>
        <p:nvSpPr>
          <p:cNvPr id="15" name="矩形 14"/>
          <p:cNvSpPr>
            <a:spLocks noChangeAspect="1"/>
          </p:cNvSpPr>
          <p:nvPr/>
        </p:nvSpPr>
        <p:spPr>
          <a:xfrm>
            <a:off x="5843332" y="4662835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endParaRPr lang="zh-CN" altLang="en-US" dirty="0"/>
          </a:p>
        </p:txBody>
      </p:sp>
      <p:sp>
        <p:nvSpPr>
          <p:cNvPr id="16" name="矩形 15"/>
          <p:cNvSpPr>
            <a:spLocks noChangeAspect="1"/>
          </p:cNvSpPr>
          <p:nvPr/>
        </p:nvSpPr>
        <p:spPr>
          <a:xfrm>
            <a:off x="9154484" y="5688359"/>
            <a:ext cx="1935145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捉害虫</a:t>
            </a:r>
            <a:r>
              <a:rPr lang="zh-CN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en-US" altLang="zh-CN" dirty="0" smtClean="0">
                <a:ea typeface="楷体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1" grpId="0"/>
      <p:bldP spid="12" grpId="0"/>
      <p:bldP spid="13" grpId="0"/>
      <p:bldP spid="14" grpId="0"/>
      <p:bldP spid="15" grpId="0"/>
      <p:bldP spid="16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组合 5"/>
          <p:cNvGrpSpPr/>
          <p:nvPr/>
        </p:nvGrpSpPr>
        <p:grpSpPr>
          <a:xfrm>
            <a:off x="361950" y="781305"/>
            <a:ext cx="10982437" cy="5277604"/>
            <a:chOff x="361950" y="1079847"/>
            <a:chExt cx="10982437" cy="5277604"/>
          </a:xfrm>
        </p:grpSpPr>
        <p:sp>
          <p:nvSpPr>
            <p:cNvPr id="2" name="矩形 1"/>
            <p:cNvSpPr>
              <a:spLocks noChangeAspect="1"/>
            </p:cNvSpPr>
            <p:nvPr/>
          </p:nvSpPr>
          <p:spPr>
            <a:xfrm>
              <a:off x="361950" y="1079847"/>
              <a:ext cx="10807700" cy="656590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 algn="ctr"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(</a:t>
              </a:r>
              <a:r>
                <a:rPr lang="zh-CN" altLang="en-US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二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)</a:t>
              </a:r>
              <a:r>
                <a:rPr lang="zh-CN" altLang="zh-CN" dirty="0">
                  <a:solidFill>
                    <a:srgbClr val="000000"/>
                  </a:solidFill>
                  <a:latin typeface="NEU-BZ-S92"/>
                  <a:ea typeface="方正宋黑_GBK" panose="03000509000000000000" pitchFamily="65" charset="-122"/>
                  <a:cs typeface="Times New Roman" panose="02020603050405020304" pitchFamily="18" charset="0"/>
                </a:rPr>
                <a:t>田家四季歌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361950" y="1768397"/>
              <a:ext cx="5759127" cy="404213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春季里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春风吹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花开草长蝴蝶飞。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麦苗儿多</a:t>
              </a:r>
              <a:r>
                <a:rPr lang="zh-CN" altLang="zh-CN" dirty="0" smtClean="0">
                  <a:solidFill>
                    <a:schemeClr val="tx1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嫩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桑叶儿正</a:t>
              </a:r>
              <a:r>
                <a:rPr lang="zh-CN" altLang="zh-CN" dirty="0">
                  <a:solidFill>
                    <a:srgbClr val="E46C0A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肥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(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　　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)</a:t>
              </a:r>
              <a:r>
                <a:rPr lang="zh-CN" altLang="zh-CN" dirty="0" smtClean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 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夏季里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农事忙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采桑养蚕又插秧。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早起勤耕作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归来戴月光。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sp>
          <p:nvSpPr>
            <p:cNvPr id="4" name="矩形 3"/>
            <p:cNvSpPr>
              <a:spLocks noChangeAspect="1"/>
            </p:cNvSpPr>
            <p:nvPr/>
          </p:nvSpPr>
          <p:spPr>
            <a:xfrm>
              <a:off x="6593372" y="1768397"/>
              <a:ext cx="4751015" cy="404213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秋季里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稻上</a:t>
              </a:r>
              <a:r>
                <a:rPr lang="zh-CN" altLang="zh-CN" dirty="0">
                  <a:solidFill>
                    <a:srgbClr val="E46C0A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场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(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　　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  ),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谷像黄金粒粒香。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身体虽辛苦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心里喜洋洋。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 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冬季里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雪初晴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新制棉衣暖又轻。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一年农事了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大家笑盈盈。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sp>
          <p:nvSpPr>
            <p:cNvPr id="5" name="矩形 4"/>
            <p:cNvSpPr>
              <a:spLocks noChangeAspect="1"/>
            </p:cNvSpPr>
            <p:nvPr/>
          </p:nvSpPr>
          <p:spPr>
            <a:xfrm>
              <a:off x="375788" y="5674187"/>
              <a:ext cx="3478837" cy="68326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1.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给加点字注音</a:t>
              </a:r>
              <a:r>
                <a:rPr lang="zh-CN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。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</p:grpSp>
      <p:sp>
        <p:nvSpPr>
          <p:cNvPr id="7" name="矩形 6"/>
          <p:cNvSpPr/>
          <p:nvPr/>
        </p:nvSpPr>
        <p:spPr>
          <a:xfrm>
            <a:off x="4861632" y="2629074"/>
            <a:ext cx="66236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féi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9246177" y="1490637"/>
            <a:ext cx="139012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cháng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939791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>
            <a:spLocks noChangeAspect="1"/>
          </p:cNvSpPr>
          <p:nvPr/>
        </p:nvSpPr>
        <p:spPr>
          <a:xfrm>
            <a:off x="361950" y="678396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照样子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写词语。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笑盈盈　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根据短文内容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连一连。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春季　　　　　夏季　　　　　秋季　　　　　冬季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采桑养蚕　　　新制棉衣　　　花开草长　　　谷粒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金黄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9" name="矩形 8"/>
          <p:cNvSpPr>
            <a:spLocks noChangeAspect="1"/>
          </p:cNvSpPr>
          <p:nvPr/>
        </p:nvSpPr>
        <p:spPr>
          <a:xfrm>
            <a:off x="3096741" y="1254460"/>
            <a:ext cx="142058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dirty="0">
                <a:ea typeface="楷体" panose="02010609060101010101" pitchFamily="49" charset="-122"/>
                <a:cs typeface="Times New Roman" panose="02020603050405020304" pitchFamily="18" charset="0"/>
              </a:rPr>
              <a:t>乐呵呵</a:t>
            </a:r>
            <a:endParaRPr lang="zh-CN" altLang="en-US" dirty="0"/>
          </a:p>
        </p:txBody>
      </p:sp>
      <p:sp>
        <p:nvSpPr>
          <p:cNvPr id="10" name="矩形 9"/>
          <p:cNvSpPr>
            <a:spLocks noChangeAspect="1"/>
          </p:cNvSpPr>
          <p:nvPr/>
        </p:nvSpPr>
        <p:spPr>
          <a:xfrm>
            <a:off x="5831532" y="1264970"/>
            <a:ext cx="1420582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dirty="0">
                <a:ea typeface="楷体" panose="02010609060101010101" pitchFamily="49" charset="-122"/>
                <a:cs typeface="Times New Roman" panose="02020603050405020304" pitchFamily="18" charset="0"/>
              </a:rPr>
              <a:t>喜洋洋</a:t>
            </a:r>
            <a:endParaRPr lang="zh-CN" altLang="en-US" dirty="0"/>
          </a:p>
        </p:txBody>
      </p:sp>
      <p:cxnSp>
        <p:nvCxnSpPr>
          <p:cNvPr id="5" name="直接连接符 4"/>
          <p:cNvCxnSpPr/>
          <p:nvPr/>
        </p:nvCxnSpPr>
        <p:spPr>
          <a:xfrm>
            <a:off x="1440557" y="3024325"/>
            <a:ext cx="5760640" cy="1152128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8" name="直接连接符 7"/>
          <p:cNvCxnSpPr/>
          <p:nvPr/>
        </p:nvCxnSpPr>
        <p:spPr>
          <a:xfrm flipH="1">
            <a:off x="1440557" y="3034835"/>
            <a:ext cx="2880320" cy="1248818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1" name="直接连接符 10"/>
          <p:cNvCxnSpPr/>
          <p:nvPr/>
        </p:nvCxnSpPr>
        <p:spPr>
          <a:xfrm>
            <a:off x="7170274" y="3034835"/>
            <a:ext cx="2880320" cy="1280379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2" name="直接连接符 11"/>
          <p:cNvCxnSpPr/>
          <p:nvPr/>
        </p:nvCxnSpPr>
        <p:spPr>
          <a:xfrm flipH="1">
            <a:off x="4392885" y="3003274"/>
            <a:ext cx="5626786" cy="125834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13" name="矩形 12"/>
          <p:cNvSpPr>
            <a:spLocks noChangeAspect="1"/>
          </p:cNvSpPr>
          <p:nvPr/>
        </p:nvSpPr>
        <p:spPr>
          <a:xfrm>
            <a:off x="361950" y="4856722"/>
            <a:ext cx="10807700" cy="127419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你喜欢哪个季节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把原因写下来。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示例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我喜欢春天。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因为春天百花盛开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美丽极了。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46828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0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477246"/>
            <a:ext cx="10807700" cy="6001643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>
                <a:solidFill>
                  <a:srgbClr val="000000"/>
                </a:solidFill>
                <a:latin typeface="NEU-BZ-S92" panose="02020503000000020003" pitchFamily="18" charset="-122"/>
                <a:ea typeface="方正宋黑_GBK" panose="03000509000000000000" pitchFamily="65" charset="-122"/>
                <a:cs typeface="Times New Roman" panose="02020603050405020304" pitchFamily="18" charset="0"/>
              </a:rPr>
              <a:t>三</a:t>
            </a:r>
            <a:r>
              <a:rPr lang="en-US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en-US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刘胡兰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敌人把刘胡兰拉到庙门口的广场上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当着她和乡亲们的面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铡死了被捕的六名革命群众。敌人指着血淋淋的铡刀说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再不说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也铡死你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!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刘胡兰挺起胸膛说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要杀要砍由你们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怕死不当共产党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!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她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呼呼的北风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烈士的鲜血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铡刀前。刘胡兰光荣地牺牲了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那年她才十五岁。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请将下列动词依次填入文中的括号中。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填序号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走到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迎着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踏着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刘胡兰面对敌人的铡刀时是怎么说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的</a:t>
            </a:r>
            <a:r>
              <a:rPr lang="en-US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?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请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你用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画出来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你觉得刘胡兰是个怎样的人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?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3456781" y="2831897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endParaRPr lang="zh-CN" altLang="en-US" dirty="0"/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6696161" y="2834114"/>
            <a:ext cx="699230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9952286" y="2842407"/>
            <a:ext cx="596638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endParaRPr lang="zh-CN" altLang="en-US" dirty="0"/>
          </a:p>
        </p:txBody>
      </p:sp>
      <p:cxnSp>
        <p:nvCxnSpPr>
          <p:cNvPr id="10" name="直接连接符 9"/>
          <p:cNvCxnSpPr/>
          <p:nvPr/>
        </p:nvCxnSpPr>
        <p:spPr>
          <a:xfrm>
            <a:off x="6867237" y="2797529"/>
            <a:ext cx="4178781" cy="0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1" name="直接连接符 10"/>
          <p:cNvCxnSpPr/>
          <p:nvPr/>
        </p:nvCxnSpPr>
        <p:spPr>
          <a:xfrm>
            <a:off x="499438" y="3394613"/>
            <a:ext cx="2021239" cy="0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3" name="矩形 12"/>
          <p:cNvSpPr>
            <a:spLocks noChangeAspect="1"/>
          </p:cNvSpPr>
          <p:nvPr/>
        </p:nvSpPr>
        <p:spPr>
          <a:xfrm>
            <a:off x="6168089" y="5674187"/>
            <a:ext cx="5128327" cy="6267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dirty="0">
                <a:ea typeface="楷体" panose="02010609060101010101" pitchFamily="49" charset="-122"/>
                <a:cs typeface="Times New Roman" panose="02020603050405020304" pitchFamily="18" charset="0"/>
              </a:rPr>
              <a:t>视死如归、不怕牺牲的人。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536057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4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7" grpId="0"/>
      <p:bldP spid="8" grpId="0"/>
      <p:bldP spid="1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803045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二、课外阅读。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四季儿歌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lvl="5">
              <a:lnSpc>
                <a:spcPct val="120000"/>
              </a:lnSpc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春天里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百花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蜜蜂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采蜜忙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US" altLang="zh-CN" dirty="0" smtClean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lvl="5">
              <a:lnSpc>
                <a:spcPct val="120000"/>
              </a:lnSpc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夏天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荷花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青蛙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忙捉虫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US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lvl="5">
              <a:lnSpc>
                <a:spcPct val="120000"/>
              </a:lnSpc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秋天里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树叶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小燕子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去南方。</a:t>
            </a:r>
            <a:endParaRPr lang="en-US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lvl="5">
              <a:lnSpc>
                <a:spcPct val="120000"/>
              </a:lnSpc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冬天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雪花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),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小朋友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哈哈笑。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选择恰当的词语填在文中的括号里。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飘　红　黄　香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5040957" y="2015951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香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5088243" y="2569174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红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5122835" y="3219503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黄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5116053" y="3764370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飘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2264445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5" grpId="0"/>
      <p:bldP spid="6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851328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判断下列说法的对错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正确的画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 dirty="0">
                <a:solidFill>
                  <a:srgbClr val="000000"/>
                </a:solidFill>
                <a:latin typeface="NEU-BZ-S92"/>
                <a:ea typeface="NEU-BZ-S92"/>
                <a:cs typeface="Times New Roman" panose="02020603050405020304" pitchFamily="18" charset="0"/>
              </a:rPr>
              <a:t>√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错误的画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“×”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(1)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荷花是在春天开放的。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(2)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秋天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小燕子去南方。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(3)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小青蛙喜欢采蜜。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分别画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出表现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小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蜜蜂</a:t>
            </a:r>
            <a:r>
              <a:rPr lang="zh-CN" altLang="en-US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小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青蛙勤劳的句子。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小蜜蜂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采蜜忙。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endParaRPr lang="en-US" altLang="zh-CN" dirty="0" smtClean="0"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u="wavy" dirty="0" smtClean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小</a:t>
            </a:r>
            <a:r>
              <a:rPr lang="zh-CN" altLang="zh-CN" u="wavy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青蛙</a:t>
            </a:r>
            <a:r>
              <a:rPr lang="en-US" altLang="zh-CN" u="wavy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wavy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忙捉虫</a:t>
            </a:r>
            <a:r>
              <a:rPr lang="zh-CN" altLang="zh-CN" u="wavy" dirty="0" smtClean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5292754" y="1450397"/>
            <a:ext cx="596638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>
                <a:solidFill>
                  <a:srgbClr val="FF0000"/>
                </a:solidFill>
              </a:rPr>
              <a:t>×</a:t>
            </a:r>
            <a:endParaRPr lang="zh-CN" altLang="en-US" sz="2800" b="1" dirty="0">
              <a:solidFill>
                <a:srgbClr val="FF0000"/>
              </a:solidFill>
            </a:endParaRPr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4989969" y="2015951"/>
            <a:ext cx="453970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effectLst/>
                <a:latin typeface="Cambria Math" panose="02040503050406030204" pitchFamily="18" charset="0"/>
                <a:ea typeface="NEU-BZ-S92"/>
                <a:cs typeface="Times New Roman" panose="02020603050405020304" pitchFamily="18" charset="0"/>
              </a:rPr>
              <a:t>√</a:t>
            </a:r>
            <a:endParaRPr lang="zh-CN" altLang="en-US" sz="3200" b="1" dirty="0"/>
          </a:p>
        </p:txBody>
      </p:sp>
      <p:sp>
        <p:nvSpPr>
          <p:cNvPr id="9" name="矩形 8"/>
          <p:cNvSpPr>
            <a:spLocks noChangeAspect="1"/>
          </p:cNvSpPr>
          <p:nvPr/>
        </p:nvSpPr>
        <p:spPr>
          <a:xfrm>
            <a:off x="4455963" y="2614755"/>
            <a:ext cx="596638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>
                <a:solidFill>
                  <a:srgbClr val="FF0000"/>
                </a:solidFill>
              </a:rPr>
              <a:t>×</a:t>
            </a:r>
            <a:endParaRPr lang="zh-CN" altLang="en-US" sz="2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951713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  <p:bldP spid="9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916934"/>
            <a:ext cx="10807700" cy="4606389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lnSpc>
                <a:spcPts val="44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草原的早晨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ts val="44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啪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啪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响亮</a:t>
            </a:r>
            <a:r>
              <a:rPr lang="zh-CN" altLang="zh-CN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的</a:t>
            </a:r>
            <a:r>
              <a:rPr lang="zh-CN" altLang="zh-CN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鞭子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声打破了黎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en-US" altLang="zh-CN" dirty="0" err="1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lí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明的宁静。铺满新绿的草原醒来了。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ts val="44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一只只羊儿涌出了圈门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蹦跳着奔向无边的草原。牧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en-US" altLang="zh-CN" dirty="0" err="1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mù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民们跨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en-US" altLang="zh-CN" dirty="0" err="1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kuà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上骏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en-US" altLang="zh-CN" dirty="0" err="1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jùn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马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追赶那欢乐的羊群。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ts val="44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远处</a:t>
            </a:r>
            <a:r>
              <a:rPr lang="en-US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一群群羊儿像朵朵白云在飘动</a:t>
            </a:r>
            <a:r>
              <a:rPr lang="en-US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蓝天</a:t>
            </a:r>
            <a:r>
              <a:rPr lang="zh-CN" altLang="zh-CN" u="wavy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下</a:t>
            </a:r>
            <a:r>
              <a:rPr lang="zh-CN" altLang="zh-CN" u="wavy" smtClean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回荡着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牧羊人的歌声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US" altLang="zh-CN" dirty="0" smtClean="0">
              <a:solidFill>
                <a:srgbClr val="000000"/>
              </a:solidFill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>
              <a:lnSpc>
                <a:spcPts val="44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画出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</a:t>
            </a:r>
            <a:r>
              <a:rPr lang="zh-CN" altLang="en-US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个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拟人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句。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cxnSp>
        <p:nvCxnSpPr>
          <p:cNvPr id="8" name="直接连接符 7"/>
          <p:cNvCxnSpPr/>
          <p:nvPr/>
        </p:nvCxnSpPr>
        <p:spPr>
          <a:xfrm>
            <a:off x="9289429" y="2015951"/>
            <a:ext cx="1659457" cy="0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0" name="直接连接符 9"/>
          <p:cNvCxnSpPr/>
          <p:nvPr/>
        </p:nvCxnSpPr>
        <p:spPr>
          <a:xfrm>
            <a:off x="482851" y="2562047"/>
            <a:ext cx="2541882" cy="0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425079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4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799927"/>
            <a:ext cx="10807700" cy="2456057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画</a:t>
            </a:r>
            <a:r>
              <a:rPr lang="zh-CN" altLang="en-US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波浪</a:t>
            </a:r>
            <a:r>
              <a:rPr lang="zh-CN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线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的句子把羊儿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比作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”,</a:t>
            </a:r>
            <a:r>
              <a:rPr lang="zh-CN" altLang="en-US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而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突出了羊的数量多。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草原的早晨给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的感觉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 smtClean="0">
                <a:solidFill>
                  <a:srgbClr val="000000"/>
                </a:solidFill>
                <a:ea typeface="楷体" panose="02010609060101010101" pitchFamily="49" charset="-122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填序号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①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安静　　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热闹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6111639" y="1824988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朵朵白云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936501" y="2408835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一群群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4248869" y="3063587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宋体" panose="02010600030101010101" pitchFamily="2" charset="-122"/>
              </a:rPr>
              <a:t>②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6705277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5" grpId="0"/>
    </p:bld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2" id="{73BAEC52-59F7-4328-AB73-0F916ADBF193}" vid="{58DBEABC-D800-4B69-8CEC-6F66A7DFD12F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311</TotalTime>
  <Words>685</Words>
  <Application>Microsoft Office PowerPoint</Application>
  <PresentationFormat>自定义</PresentationFormat>
  <Paragraphs>132</Paragraphs>
  <Slides>16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16</vt:i4>
      </vt:variant>
    </vt:vector>
  </HeadingPairs>
  <TitlesOfParts>
    <vt:vector size="30" baseType="lpstr">
      <vt:lpstr>NEU-BZ-S92</vt:lpstr>
      <vt:lpstr>方正书宋_GBK</vt:lpstr>
      <vt:lpstr>方正宋黑_GBK</vt:lpstr>
      <vt:lpstr>黑体</vt:lpstr>
      <vt:lpstr>华文琥珀</vt:lpstr>
      <vt:lpstr>华文新魏</vt:lpstr>
      <vt:lpstr>楷体</vt:lpstr>
      <vt:lpstr>隶书</vt:lpstr>
      <vt:lpstr>宋体</vt:lpstr>
      <vt:lpstr>Arial</vt:lpstr>
      <vt:lpstr>Calibri</vt:lpstr>
      <vt:lpstr>Cambria Math</vt:lpstr>
      <vt:lpstr>Times New Roman</vt:lpstr>
      <vt:lpstr>专业教辅课件Q:251490010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50</cp:revision>
  <dcterms:created xsi:type="dcterms:W3CDTF">2020-07-20T09:37:23Z</dcterms:created>
  <dcterms:modified xsi:type="dcterms:W3CDTF">2024-09-12T07:16:33Z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