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731" r:id="rId3"/>
    <p:sldId id="736" r:id="rId4"/>
    <p:sldId id="737" r:id="rId5"/>
    <p:sldId id="738" r:id="rId6"/>
    <p:sldId id="739" r:id="rId7"/>
    <p:sldId id="740" r:id="rId8"/>
    <p:sldId id="741" r:id="rId9"/>
    <p:sldId id="735" r:id="rId10"/>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059">
          <p15:clr>
            <a:srgbClr val="A4A3A4"/>
          </p15:clr>
        </p15:guide>
        <p15:guide id="2" pos="36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339966"/>
    <a:srgbClr val="E3261E"/>
    <a:srgbClr val="B53D5A"/>
    <a:srgbClr val="5F5F5F"/>
    <a:srgbClr val="993366"/>
    <a:srgbClr val="FF3399"/>
    <a:srgbClr val="DDDDDD"/>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591" autoAdjust="0"/>
  </p:normalViewPr>
  <p:slideViewPr>
    <p:cSldViewPr>
      <p:cViewPr varScale="1">
        <p:scale>
          <a:sx n="92" d="100"/>
          <a:sy n="92" d="100"/>
        </p:scale>
        <p:origin x="282" y="66"/>
      </p:cViewPr>
      <p:guideLst>
        <p:guide orient="horz" pos="2059"/>
        <p:guide pos="3629"/>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9</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16421" y="1655911"/>
            <a:ext cx="11017224" cy="4320480"/>
          </a:xfrm>
          <a:prstGeom prst="rect">
            <a:avLst/>
          </a:prstGeom>
          <a:solidFill>
            <a:schemeClr val="accent1">
              <a:lumMod val="40000"/>
              <a:lumOff val="60000"/>
            </a:schemeClr>
          </a:solidFill>
          <a:effectLst>
            <a:reflection blurRad="6350" stA="52000" endA="300" endPos="35000" dir="5400000" sy="-100000" algn="bl" rotWithShape="0"/>
          </a:effectLst>
        </p:spPr>
        <p:txBody>
          <a:bodyPr wrap="none" lIns="91440" tIns="45720" rIns="91440" bIns="45720">
            <a:prstTxWarp prst="textArchUp">
              <a:avLst/>
            </a:prstTxWarp>
            <a:spAutoFit/>
            <a:scene3d>
              <a:camera prst="orthographicFront"/>
              <a:lightRig rig="threePt" dir="t"/>
            </a:scene3d>
            <a:sp3d extrusionH="57150">
              <a:bevelT w="38100" h="38100"/>
            </a:sp3d>
          </a:bodyPr>
          <a:lstStyle/>
          <a:p>
            <a:pPr algn="ctr"/>
            <a:r>
              <a:rPr lang="zh-CN" altLang="en-US" sz="11500" b="0" dirty="0" smtClean="0">
                <a:ln w="0"/>
                <a:gradFill>
                  <a:gsLst>
                    <a:gs pos="25000">
                      <a:srgbClr val="339966"/>
                    </a:gs>
                    <a:gs pos="0">
                      <a:srgbClr val="D60093"/>
                    </a:gs>
                    <a:gs pos="65000">
                      <a:schemeClr val="accent5"/>
                    </a:gs>
                    <a:gs pos="100000">
                      <a:schemeClr val="accent5">
                        <a:lumMod val="60000"/>
                        <a:lumOff val="40000"/>
                      </a:schemeClr>
                    </a:gs>
                  </a:gsLst>
                  <a:lin ang="5400000"/>
                </a:gradFill>
                <a:effectLst>
                  <a:glow rad="139700">
                    <a:schemeClr val="accent3">
                      <a:satMod val="175000"/>
                      <a:alpha val="40000"/>
                    </a:schemeClr>
                  </a:glow>
                  <a:outerShdw blurRad="60007" dist="200025" dir="15000000" sy="30000" kx="-1800000" algn="bl" rotWithShape="0">
                    <a:prstClr val="black">
                      <a:alpha val="32000"/>
                    </a:prstClr>
                  </a:outerShdw>
                  <a:reflection blurRad="6350" stA="53000" endA="300" endPos="35500" dir="5400000" sy="-90000" algn="bl" rotWithShape="0"/>
                </a:effectLst>
                <a:latin typeface="华文琥珀" panose="02010800040101010101" pitchFamily="2" charset="-122"/>
                <a:ea typeface="华文琥珀" panose="02010800040101010101" pitchFamily="2" charset="-122"/>
              </a:rPr>
              <a:t>课堂</a:t>
            </a:r>
            <a:r>
              <a:rPr lang="zh-CN" altLang="en-US" sz="11500" b="0" dirty="0" smtClean="0">
                <a:ln w="0"/>
                <a:gradFill>
                  <a:gsLst>
                    <a:gs pos="30000">
                      <a:srgbClr val="339966"/>
                    </a:gs>
                    <a:gs pos="67000">
                      <a:srgbClr val="D60093"/>
                    </a:gs>
                    <a:gs pos="100000">
                      <a:schemeClr val="accent5">
                        <a:lumMod val="60000"/>
                        <a:lumOff val="40000"/>
                      </a:schemeClr>
                    </a:gs>
                  </a:gsLst>
                  <a:lin ang="5400000"/>
                </a:gradFill>
                <a:effectLst>
                  <a:glow rad="139700">
                    <a:schemeClr val="accent3">
                      <a:satMod val="175000"/>
                      <a:alpha val="40000"/>
                    </a:schemeClr>
                  </a:glow>
                  <a:outerShdw blurRad="60007" dist="200025" dir="15000000" sy="30000" kx="-1800000" algn="bl" rotWithShape="0">
                    <a:prstClr val="black">
                      <a:alpha val="32000"/>
                    </a:prstClr>
                  </a:outerShdw>
                  <a:reflection blurRad="6350" stA="53000" endA="300" endPos="35500" dir="5400000" sy="-90000" algn="bl" rotWithShape="0"/>
                </a:effectLst>
                <a:latin typeface="华文琥珀" panose="02010800040101010101" pitchFamily="2" charset="-122"/>
                <a:ea typeface="华文琥珀" panose="02010800040101010101" pitchFamily="2" charset="-122"/>
              </a:rPr>
              <a:t>练习</a:t>
            </a:r>
            <a:endParaRPr lang="zh-CN" altLang="en-US" sz="11500" b="0" dirty="0">
              <a:ln w="0"/>
              <a:gradFill>
                <a:gsLst>
                  <a:gs pos="30000">
                    <a:srgbClr val="339966"/>
                  </a:gs>
                  <a:gs pos="67000">
                    <a:srgbClr val="D60093"/>
                  </a:gs>
                  <a:gs pos="100000">
                    <a:schemeClr val="accent5">
                      <a:lumMod val="60000"/>
                      <a:lumOff val="40000"/>
                    </a:schemeClr>
                  </a:gs>
                </a:gsLst>
                <a:lin ang="5400000"/>
              </a:gradFill>
              <a:effectLst>
                <a:glow rad="139700">
                  <a:schemeClr val="accent3">
                    <a:satMod val="175000"/>
                    <a:alpha val="40000"/>
                  </a:schemeClr>
                </a:glow>
                <a:outerShdw blurRad="60007" dist="200025" dir="15000000" sy="30000" kx="-1800000" algn="bl" rotWithShape="0">
                  <a:prstClr val="black">
                    <a:alpha val="32000"/>
                  </a:prstClr>
                </a:outerShdw>
                <a:reflection blurRad="6350" stA="53000" endA="300" endPos="35500" dir="5400000" sy="-90000" algn="bl" rotWithShape="0"/>
              </a:effectLst>
              <a:latin typeface="华文琥珀" panose="02010800040101010101" pitchFamily="2" charset="-122"/>
              <a:ea typeface="华文琥珀" panose="02010800040101010101" pitchFamily="2" charset="-122"/>
            </a:endParaRPr>
          </a:p>
        </p:txBody>
      </p:sp>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093681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云形 2"/>
          <p:cNvSpPr/>
          <p:nvPr userDrawn="1"/>
        </p:nvSpPr>
        <p:spPr>
          <a:xfrm>
            <a:off x="7561635" y="0"/>
            <a:ext cx="3960440" cy="1512168"/>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4000" dirty="0" smtClean="0">
                <a:latin typeface="华文新魏" panose="02010800040101010101" pitchFamily="2" charset="-122"/>
                <a:ea typeface="华文新魏" panose="02010800040101010101" pitchFamily="2" charset="-122"/>
              </a:rPr>
              <a:t>能力提升</a:t>
            </a:r>
            <a:endParaRPr lang="zh-CN" altLang="en-US" sz="4000" dirty="0">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3841037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云形 1"/>
          <p:cNvSpPr/>
          <p:nvPr userDrawn="1"/>
        </p:nvSpPr>
        <p:spPr>
          <a:xfrm>
            <a:off x="7561635" y="0"/>
            <a:ext cx="3960440" cy="1512168"/>
          </a:xfrm>
          <a:prstGeom prst="clou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4000" dirty="0" smtClean="0">
                <a:latin typeface="华文新魏" panose="02010800040101010101" pitchFamily="2" charset="-122"/>
                <a:ea typeface="华文新魏" panose="02010800040101010101" pitchFamily="2" charset="-122"/>
              </a:rPr>
              <a:t>智慧拓展</a:t>
            </a:r>
            <a:endParaRPr lang="zh-CN" altLang="en-US" sz="4000" dirty="0">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171289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文本框 3"/>
          <p:cNvSpPr txBox="1"/>
          <p:nvPr userDrawn="1"/>
        </p:nvSpPr>
        <p:spPr>
          <a:xfrm>
            <a:off x="2376661" y="1295871"/>
            <a:ext cx="6984604" cy="2800767"/>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none" rtlCol="0">
            <a:spAutoFit/>
          </a:bodyPr>
          <a:lstStyle/>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练习结束啦，</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继续努力呀！</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0" y="6240412"/>
            <a:ext cx="11522075" cy="239763"/>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0" y="633267"/>
            <a:ext cx="11522075"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0" y="0"/>
            <a:ext cx="11522075" cy="628635"/>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24" dirty="0"/>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89" r:id="rId2"/>
    <p:sldLayoutId id="2147483691" r:id="rId3"/>
    <p:sldLayoutId id="2147483692" r:id="rId4"/>
    <p:sldLayoutId id="2147483694" r:id="rId5"/>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0">
              <a:schemeClr val="accent1">
                <a:lumMod val="5000"/>
                <a:lumOff val="95000"/>
              </a:schemeClr>
            </a:gs>
            <a:gs pos="30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圆角矩形 1"/>
          <p:cNvSpPr/>
          <p:nvPr/>
        </p:nvSpPr>
        <p:spPr>
          <a:xfrm>
            <a:off x="720477" y="3384103"/>
            <a:ext cx="9937104" cy="151216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zh-CN" sz="4800" dirty="0">
                <a:solidFill>
                  <a:srgbClr val="D60093"/>
                </a:solidFill>
              </a:rPr>
              <a:t>专项复习</a:t>
            </a:r>
            <a:r>
              <a:rPr lang="en-US" altLang="zh-CN" sz="4800" dirty="0">
                <a:solidFill>
                  <a:srgbClr val="D60093"/>
                </a:solidFill>
              </a:rPr>
              <a:t>(</a:t>
            </a:r>
            <a:r>
              <a:rPr lang="zh-CN" altLang="zh-CN" sz="4800" dirty="0">
                <a:solidFill>
                  <a:srgbClr val="D60093"/>
                </a:solidFill>
              </a:rPr>
              <a:t>四</a:t>
            </a:r>
            <a:r>
              <a:rPr lang="en-US" altLang="zh-CN" sz="4800" dirty="0">
                <a:solidFill>
                  <a:srgbClr val="D60093"/>
                </a:solidFill>
              </a:rPr>
              <a:t>)</a:t>
            </a:r>
            <a:r>
              <a:rPr lang="zh-CN" altLang="zh-CN" sz="4800" dirty="0">
                <a:solidFill>
                  <a:srgbClr val="D60093"/>
                </a:solidFill>
              </a:rPr>
              <a:t>　写话、综合性学习</a:t>
            </a: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32" presetClass="emph" presetSubtype="0" fill="hold" grpId="1" nodeType="afterEffect">
                                  <p:stCondLst>
                                    <p:cond delay="0"/>
                                  </p:stCondLst>
                                  <p:childTnLst>
                                    <p:animRot by="120000">
                                      <p:cBhvr>
                                        <p:cTn id="23" dur="100" fill="hold">
                                          <p:stCondLst>
                                            <p:cond delay="0"/>
                                          </p:stCondLst>
                                        </p:cTn>
                                        <p:tgtEl>
                                          <p:spTgt spid="2"/>
                                        </p:tgtEl>
                                        <p:attrNameLst>
                                          <p:attrName>r</p:attrName>
                                        </p:attrNameLst>
                                      </p:cBhvr>
                                    </p:animRot>
                                    <p:animRot by="-240000">
                                      <p:cBhvr>
                                        <p:cTn id="24" dur="200" fill="hold">
                                          <p:stCondLst>
                                            <p:cond delay="200"/>
                                          </p:stCondLst>
                                        </p:cTn>
                                        <p:tgtEl>
                                          <p:spTgt spid="2"/>
                                        </p:tgtEl>
                                        <p:attrNameLst>
                                          <p:attrName>r</p:attrName>
                                        </p:attrNameLst>
                                      </p:cBhvr>
                                    </p:animRot>
                                    <p:animRot by="240000">
                                      <p:cBhvr>
                                        <p:cTn id="25" dur="200" fill="hold">
                                          <p:stCondLst>
                                            <p:cond delay="400"/>
                                          </p:stCondLst>
                                        </p:cTn>
                                        <p:tgtEl>
                                          <p:spTgt spid="2"/>
                                        </p:tgtEl>
                                        <p:attrNameLst>
                                          <p:attrName>r</p:attrName>
                                        </p:attrNameLst>
                                      </p:cBhvr>
                                    </p:animRot>
                                    <p:animRot by="-240000">
                                      <p:cBhvr>
                                        <p:cTn id="26" dur="200" fill="hold">
                                          <p:stCondLst>
                                            <p:cond delay="600"/>
                                          </p:stCondLst>
                                        </p:cTn>
                                        <p:tgtEl>
                                          <p:spTgt spid="2"/>
                                        </p:tgtEl>
                                        <p:attrNameLst>
                                          <p:attrName>r</p:attrName>
                                        </p:attrNameLst>
                                      </p:cBhvr>
                                    </p:animRot>
                                    <p:animRot by="120000">
                                      <p:cBhvr>
                                        <p:cTn id="27"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29773"/>
            <a:ext cx="10807700" cy="1865126"/>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一、保护动物。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《拍手歌》里说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你拍十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我拍十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保护动物是大事。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如果让你写两条保护动物的宣传标语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你会怎么写</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1950" y="3168079"/>
            <a:ext cx="10807700" cy="1217641"/>
          </a:xfrm>
          <a:prstGeom prst="rect">
            <a:avLst/>
          </a:prstGeom>
        </p:spPr>
        <p:txBody>
          <a:bodyPr>
            <a:spAutoFit/>
          </a:bodyPr>
          <a:lstStyle/>
          <a:p>
            <a:pPr>
              <a:lnSpc>
                <a:spcPct val="120000"/>
              </a:lnSpc>
            </a:pPr>
            <a:r>
              <a:rPr lang="zh-CN" altLang="zh-CN" dirty="0">
                <a:ea typeface="宋体" panose="02010600030101010101" pitchFamily="2" charset="-122"/>
                <a:cs typeface="Times New Roman" panose="02020603050405020304" pitchFamily="18" charset="0"/>
              </a:rPr>
              <a:t>①</a:t>
            </a:r>
            <a:r>
              <a:rPr lang="zh-CN" altLang="zh-CN" dirty="0">
                <a:ea typeface="楷体" panose="02010609060101010101" pitchFamily="49" charset="-122"/>
                <a:cs typeface="Times New Roman" panose="02020603050405020304" pitchFamily="18" charset="0"/>
              </a:rPr>
              <a:t>保护动物</a:t>
            </a:r>
            <a:r>
              <a:rPr lang="en-US" altLang="zh-CN" dirty="0">
                <a:ea typeface="楷体" panose="02010609060101010101" pitchFamily="49" charset="-122"/>
              </a:rPr>
              <a:t>,</a:t>
            </a:r>
            <a:r>
              <a:rPr lang="zh-CN" altLang="zh-CN" dirty="0">
                <a:ea typeface="楷体" panose="02010609060101010101" pitchFamily="49" charset="-122"/>
                <a:cs typeface="Times New Roman" panose="02020603050405020304" pitchFamily="18" charset="0"/>
              </a:rPr>
              <a:t>人人有责。　</a:t>
            </a:r>
            <a:endParaRPr lang="en-US" altLang="zh-CN" dirty="0" smtClean="0">
              <a:ea typeface="楷体" panose="02010609060101010101" pitchFamily="49" charset="-122"/>
              <a:cs typeface="Times New Roman" panose="02020603050405020304" pitchFamily="18" charset="0"/>
            </a:endParaRPr>
          </a:p>
          <a:p>
            <a:pPr>
              <a:lnSpc>
                <a:spcPct val="120000"/>
              </a:lnSpc>
            </a:pPr>
            <a:r>
              <a:rPr lang="zh-CN" altLang="zh-CN" dirty="0" smtClean="0">
                <a:ea typeface="宋体" panose="02010600030101010101" pitchFamily="2" charset="-122"/>
                <a:cs typeface="Times New Roman" panose="02020603050405020304" pitchFamily="18" charset="0"/>
              </a:rPr>
              <a:t>②</a:t>
            </a:r>
            <a:r>
              <a:rPr lang="zh-CN" altLang="zh-CN" dirty="0">
                <a:ea typeface="楷体" panose="02010609060101010101" pitchFamily="49" charset="-122"/>
                <a:cs typeface="Times New Roman" panose="02020603050405020304" pitchFamily="18" charset="0"/>
              </a:rPr>
              <a:t>动物是人类的朋友</a:t>
            </a:r>
            <a:r>
              <a:rPr lang="en-US" altLang="zh-CN" dirty="0">
                <a:ea typeface="楷体" panose="02010609060101010101" pitchFamily="49" charset="-122"/>
              </a:rPr>
              <a:t>,</a:t>
            </a:r>
            <a:r>
              <a:rPr lang="zh-CN" altLang="zh-CN" dirty="0">
                <a:ea typeface="楷体" panose="02010609060101010101" pitchFamily="49" charset="-122"/>
                <a:cs typeface="Times New Roman" panose="02020603050405020304" pitchFamily="18" charset="0"/>
              </a:rPr>
              <a:t>保护动物</a:t>
            </a:r>
            <a:r>
              <a:rPr lang="en-US" altLang="zh-CN" dirty="0">
                <a:ea typeface="楷体" panose="02010609060101010101" pitchFamily="49" charset="-122"/>
              </a:rPr>
              <a:t>,</a:t>
            </a:r>
            <a:r>
              <a:rPr lang="zh-CN" altLang="zh-CN" dirty="0">
                <a:ea typeface="楷体" panose="02010609060101010101" pitchFamily="49" charset="-122"/>
                <a:cs typeface="Times New Roman" panose="02020603050405020304" pitchFamily="18" charset="0"/>
              </a:rPr>
              <a:t>也是保护人类自己。</a:t>
            </a:r>
            <a:endParaRPr lang="zh-CN" altLang="en-US" dirty="0"/>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1439887"/>
            <a:ext cx="10807700" cy="304698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二、口语交际。</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春天来了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池塘里一群一群的小蝌蚪</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自由自在地游来游去。这时候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有些小</a:t>
            </a:r>
            <a:r>
              <a:rPr lang="zh-CN" altLang="zh-CN" dirty="0" smtClean="0">
                <a:solidFill>
                  <a:srgbClr val="000000"/>
                </a:solidFill>
                <a:ea typeface="宋体" panose="02010600030101010101" pitchFamily="2" charset="-122"/>
                <a:cs typeface="Times New Roman" panose="02020603050405020304" pitchFamily="18" charset="0"/>
              </a:rPr>
              <a:t>朋友在</a:t>
            </a:r>
            <a:r>
              <a:rPr lang="zh-CN" altLang="zh-CN" dirty="0">
                <a:solidFill>
                  <a:srgbClr val="000000"/>
                </a:solidFill>
                <a:ea typeface="宋体" panose="02010600030101010101" pitchFamily="2" charset="-122"/>
                <a:cs typeface="Times New Roman" panose="02020603050405020304" pitchFamily="18" charset="0"/>
              </a:rPr>
              <a:t>捉小蝌蚪</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你会对他们说些什么呢</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dirty="0" smtClean="0">
                <a:ea typeface="楷体" panose="02010609060101010101" pitchFamily="49" charset="-122"/>
                <a:cs typeface="Times New Roman" panose="02020603050405020304" pitchFamily="18" charset="0"/>
              </a:rPr>
              <a:t>小</a:t>
            </a:r>
            <a:r>
              <a:rPr lang="zh-CN" altLang="zh-CN" dirty="0">
                <a:ea typeface="楷体" panose="02010609060101010101" pitchFamily="49" charset="-122"/>
                <a:cs typeface="Times New Roman" panose="02020603050405020304" pitchFamily="18" charset="0"/>
              </a:rPr>
              <a:t>蝌蚪将来会变成小青蛙</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青蛙是捉害虫的能手</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是人类的朋友</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我们要</a:t>
            </a:r>
            <a:r>
              <a:rPr lang="zh-CN" altLang="zh-CN">
                <a:ea typeface="楷体" panose="02010609060101010101" pitchFamily="49" charset="-122"/>
                <a:cs typeface="Times New Roman" panose="02020603050405020304" pitchFamily="18" charset="0"/>
              </a:rPr>
              <a:t>保护</a:t>
            </a:r>
            <a:r>
              <a:rPr lang="zh-CN" altLang="zh-CN" smtClean="0">
                <a:ea typeface="楷体" panose="02010609060101010101" pitchFamily="49" charset="-122"/>
                <a:cs typeface="Times New Roman" panose="02020603050405020304" pitchFamily="18" charset="0"/>
              </a:rPr>
              <a:t>它们</a:t>
            </a:r>
            <a:r>
              <a:rPr lang="en-US" altLang="zh-CN">
                <a:ea typeface="楷体" panose="02010609060101010101" pitchFamily="49" charset="-122"/>
                <a:cs typeface="Times New Roman" panose="02020603050405020304" pitchFamily="18" charset="0"/>
              </a:rPr>
              <a:t>,</a:t>
            </a:r>
            <a:r>
              <a:rPr lang="zh-CN" altLang="zh-CN" smtClean="0">
                <a:ea typeface="楷体" panose="02010609060101010101" pitchFamily="49" charset="-122"/>
                <a:cs typeface="Times New Roman" panose="02020603050405020304" pitchFamily="18" charset="0"/>
              </a:rPr>
              <a:t>所以</a:t>
            </a:r>
            <a:r>
              <a:rPr lang="zh-CN" altLang="zh-CN" dirty="0">
                <a:ea typeface="楷体" panose="02010609060101010101" pitchFamily="49" charset="-122"/>
                <a:cs typeface="Times New Roman" panose="02020603050405020304" pitchFamily="18" charset="0"/>
              </a:rPr>
              <a:t>请别捉小蝌蚪。</a:t>
            </a:r>
            <a:r>
              <a:rPr lang="en-US" altLang="zh-CN" dirty="0">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564243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randombar(horizontal)">
                                      <p:cBhvr>
                                        <p:cTn id="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09056"/>
            <a:ext cx="10807700" cy="4819781"/>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如果你正好坐在《刻舟求剑》故事中的那条小船上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听了丢剑人的话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你会对他说些什么</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dirty="0" smtClean="0">
                <a:ea typeface="楷体" panose="02010609060101010101" pitchFamily="49" charset="-122"/>
                <a:cs typeface="Times New Roman" panose="02020603050405020304" pitchFamily="18" charset="0"/>
              </a:rPr>
              <a:t>记号</a:t>
            </a:r>
            <a:r>
              <a:rPr lang="zh-CN" altLang="zh-CN" dirty="0">
                <a:ea typeface="楷体" panose="02010609060101010101" pitchFamily="49" charset="-122"/>
                <a:cs typeface="Times New Roman" panose="02020603050405020304" pitchFamily="18" charset="0"/>
              </a:rPr>
              <a:t>是刻在船上的</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船是移动的</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而掉到水中的剑是不会跟着船走的</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你这样做</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怎么能捞到剑呢</a:t>
            </a:r>
            <a:r>
              <a:rPr lang="en-US" altLang="zh-CN" dirty="0">
                <a:ea typeface="宋体" panose="02010600030101010101" pitchFamily="2" charset="-122"/>
                <a:cs typeface="Times New Roman" panose="02020603050405020304" pitchFamily="18" charset="0"/>
              </a:rPr>
              <a:t>?</a:t>
            </a:r>
            <a:r>
              <a:rPr lang="en-US" altLang="zh-CN" dirty="0">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露西在给爸爸的信中说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爸爸</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我们天天想你。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如果让</a:t>
            </a:r>
            <a:r>
              <a:rPr lang="zh-CN" altLang="zh-CN" smtClean="0">
                <a:solidFill>
                  <a:srgbClr val="000000"/>
                </a:solidFill>
                <a:ea typeface="宋体" panose="02010600030101010101" pitchFamily="2" charset="-122"/>
                <a:cs typeface="Times New Roman" panose="02020603050405020304" pitchFamily="18" charset="0"/>
              </a:rPr>
              <a:t>你</a:t>
            </a:r>
            <a:r>
              <a:rPr lang="zh-CN" altLang="zh-CN" smtClean="0">
                <a:solidFill>
                  <a:srgbClr val="000000"/>
                </a:solidFill>
                <a:ea typeface="宋体" panose="02010600030101010101" pitchFamily="2" charset="-122"/>
                <a:cs typeface="Times New Roman" panose="02020603050405020304" pitchFamily="18" charset="0"/>
              </a:rPr>
              <a:t>写</a:t>
            </a:r>
            <a:r>
              <a:rPr lang="zh-CN" altLang="en-US">
                <a:solidFill>
                  <a:srgbClr val="000000"/>
                </a:solidFill>
                <a:ea typeface="宋体" panose="02010600030101010101" pitchFamily="2" charset="-122"/>
                <a:cs typeface="Times New Roman" panose="02020603050405020304" pitchFamily="18" charset="0"/>
              </a:rPr>
              <a:t>一</a:t>
            </a:r>
            <a:r>
              <a:rPr lang="zh-CN" altLang="zh-CN" smtClean="0">
                <a:solidFill>
                  <a:srgbClr val="000000"/>
                </a:solidFill>
                <a:ea typeface="宋体" panose="02010600030101010101" pitchFamily="2" charset="-122"/>
                <a:cs typeface="Times New Roman" panose="02020603050405020304" pitchFamily="18" charset="0"/>
              </a:rPr>
              <a:t>封</a:t>
            </a:r>
            <a:r>
              <a:rPr lang="zh-CN" altLang="zh-CN" dirty="0">
                <a:solidFill>
                  <a:srgbClr val="000000"/>
                </a:solidFill>
                <a:ea typeface="宋体" panose="02010600030101010101" pitchFamily="2" charset="-122"/>
                <a:cs typeface="Times New Roman" panose="02020603050405020304" pitchFamily="18" charset="0"/>
              </a:rPr>
              <a:t>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你会写给谁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你会写什么内容呢</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dirty="0" smtClean="0">
                <a:ea typeface="楷体" panose="02010609060101010101" pitchFamily="49" charset="-122"/>
                <a:cs typeface="Times New Roman" panose="02020603050405020304" pitchFamily="18" charset="0"/>
              </a:rPr>
              <a:t>写给</a:t>
            </a:r>
            <a:r>
              <a:rPr lang="zh-CN" altLang="zh-CN" dirty="0">
                <a:ea typeface="楷体" panose="02010609060101010101" pitchFamily="49" charset="-122"/>
                <a:cs typeface="Times New Roman" panose="02020603050405020304" pitchFamily="18" charset="0"/>
              </a:rPr>
              <a:t>我的老师。亲爱的老师</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能成为您的学生</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我真的很高兴。我喜欢听</a:t>
            </a:r>
            <a:r>
              <a:rPr lang="zh-CN" altLang="zh-CN" dirty="0" smtClean="0">
                <a:ea typeface="楷体" panose="02010609060101010101" pitchFamily="49" charset="-122"/>
                <a:cs typeface="Times New Roman" panose="02020603050405020304" pitchFamily="18" charset="0"/>
              </a:rPr>
              <a:t>您</a:t>
            </a:r>
            <a:r>
              <a:rPr lang="zh-CN" altLang="en-US" dirty="0" smtClean="0">
                <a:ea typeface="楷体" panose="02010609060101010101" pitchFamily="49" charset="-122"/>
                <a:cs typeface="Times New Roman" panose="02020603050405020304" pitchFamily="18" charset="0"/>
              </a:rPr>
              <a:t>讲</a:t>
            </a:r>
            <a:r>
              <a:rPr lang="zh-CN" altLang="zh-CN" dirty="0" smtClean="0">
                <a:ea typeface="楷体" panose="02010609060101010101" pitchFamily="49" charset="-122"/>
                <a:cs typeface="Times New Roman" panose="02020603050405020304" pitchFamily="18" charset="0"/>
              </a:rPr>
              <a:t>课</a:t>
            </a:r>
            <a:r>
              <a:rPr lang="zh-CN" altLang="zh-CN" dirty="0">
                <a:ea typeface="楷体" panose="02010609060101010101" pitchFamily="49" charset="-122"/>
                <a:cs typeface="Times New Roman" panose="02020603050405020304" pitchFamily="18" charset="0"/>
              </a:rPr>
              <a:t>。我会好好学习</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以后做个有用的人。</a:t>
            </a:r>
            <a:r>
              <a:rPr lang="en-US" altLang="zh-CN" dirty="0">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043900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randombar(horizontal)">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randombar(horizontal)">
                                      <p:cBhvr>
                                        <p:cTn id="1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633259"/>
            <a:ext cx="10807700" cy="304698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美术课上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你拿出自己做的手工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小帆船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老师让你介绍一下你是如何</a:t>
            </a:r>
            <a:r>
              <a:rPr lang="zh-CN" altLang="zh-CN">
                <a:solidFill>
                  <a:srgbClr val="000000"/>
                </a:solidFill>
                <a:ea typeface="宋体" panose="02010600030101010101" pitchFamily="2" charset="-122"/>
                <a:cs typeface="Times New Roman" panose="02020603050405020304" pitchFamily="18" charset="0"/>
              </a:rPr>
              <a:t>做</a:t>
            </a:r>
            <a:r>
              <a:rPr lang="zh-CN" altLang="zh-CN" smtClean="0">
                <a:solidFill>
                  <a:srgbClr val="000000"/>
                </a:solidFill>
                <a:ea typeface="宋体" panose="02010600030101010101" pitchFamily="2" charset="-122"/>
                <a:cs typeface="Times New Roman" panose="02020603050405020304" pitchFamily="18" charset="0"/>
              </a:rPr>
              <a:t>的</a:t>
            </a:r>
            <a:r>
              <a:rPr lang="zh-CN" altLang="en-US">
                <a:solidFill>
                  <a:srgbClr val="000000"/>
                </a:solidFill>
                <a:ea typeface="宋体" panose="02010600030101010101" pitchFamily="2" charset="-122"/>
                <a:cs typeface="Times New Roman" panose="02020603050405020304" pitchFamily="18" charset="0"/>
              </a:rPr>
              <a:t>。</a:t>
            </a:r>
            <a:r>
              <a:rPr lang="zh-CN" altLang="zh-CN" smtClean="0">
                <a:solidFill>
                  <a:srgbClr val="000000"/>
                </a:solidFill>
                <a:ea typeface="宋体" panose="02010600030101010101" pitchFamily="2" charset="-122"/>
                <a:cs typeface="Times New Roman" panose="02020603050405020304" pitchFamily="18" charset="0"/>
              </a:rPr>
              <a:t>请</a:t>
            </a:r>
            <a:r>
              <a:rPr lang="zh-CN" altLang="zh-CN" dirty="0">
                <a:solidFill>
                  <a:srgbClr val="000000"/>
                </a:solidFill>
                <a:ea typeface="宋体" panose="02010600030101010101" pitchFamily="2" charset="-122"/>
                <a:cs typeface="Times New Roman" panose="02020603050405020304" pitchFamily="18" charset="0"/>
              </a:rPr>
              <a:t>你按照顺序介绍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用上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先</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然后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的句子形式。</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pPr>
            <a:r>
              <a:rPr lang="zh-CN" altLang="zh-CN" dirty="0">
                <a:ea typeface="楷体" panose="02010609060101010101" pitchFamily="49" charset="-122"/>
                <a:cs typeface="Times New Roman" panose="02020603050405020304" pitchFamily="18" charset="0"/>
              </a:rPr>
              <a:t>我先用彩笔在白色卡纸上画出小</a:t>
            </a:r>
            <a:r>
              <a:rPr lang="zh-CN" altLang="zh-CN" dirty="0" smtClean="0">
                <a:ea typeface="楷体" panose="02010609060101010101" pitchFamily="49" charset="-122"/>
                <a:cs typeface="Times New Roman" panose="02020603050405020304" pitchFamily="18" charset="0"/>
              </a:rPr>
              <a:t>帆船</a:t>
            </a:r>
            <a:r>
              <a:rPr lang="zh-CN" altLang="en-US" dirty="0" smtClean="0">
                <a:ea typeface="楷体" panose="02010609060101010101" pitchFamily="49" charset="-122"/>
                <a:cs typeface="Times New Roman" panose="02020603050405020304" pitchFamily="18" charset="0"/>
              </a:rPr>
              <a:t>的</a:t>
            </a:r>
            <a:r>
              <a:rPr lang="zh-CN" altLang="en-US" smtClean="0">
                <a:ea typeface="楷体" panose="02010609060101010101" pitchFamily="49" charset="-122"/>
                <a:cs typeface="Times New Roman" panose="02020603050405020304" pitchFamily="18" charset="0"/>
              </a:rPr>
              <a:t>各个</a:t>
            </a:r>
            <a:r>
              <a:rPr lang="zh-CN" altLang="en-US" smtClean="0">
                <a:ea typeface="楷体" panose="02010609060101010101" pitchFamily="49" charset="-122"/>
                <a:cs typeface="Times New Roman" panose="02020603050405020304" pitchFamily="18" charset="0"/>
              </a:rPr>
              <a:t>部分</a:t>
            </a:r>
            <a:r>
              <a:rPr lang="en-US" altLang="zh-CN" smtClean="0">
                <a:ea typeface="楷体" panose="02010609060101010101" pitchFamily="49" charset="-122"/>
              </a:rPr>
              <a:t>,</a:t>
            </a:r>
            <a:r>
              <a:rPr lang="zh-CN" altLang="zh-CN" dirty="0">
                <a:ea typeface="楷体" panose="02010609060101010101" pitchFamily="49" charset="-122"/>
                <a:cs typeface="Times New Roman" panose="02020603050405020304" pitchFamily="18" charset="0"/>
              </a:rPr>
              <a:t>再涂上喜欢的颜色</a:t>
            </a:r>
            <a:r>
              <a:rPr lang="en-US" altLang="zh-CN" dirty="0">
                <a:ea typeface="楷体" panose="02010609060101010101" pitchFamily="49" charset="-122"/>
              </a:rPr>
              <a:t>,</a:t>
            </a:r>
            <a:r>
              <a:rPr lang="zh-CN" altLang="zh-CN" dirty="0">
                <a:ea typeface="楷体" panose="02010609060101010101" pitchFamily="49" charset="-122"/>
                <a:cs typeface="Times New Roman" panose="02020603050405020304" pitchFamily="18" charset="0"/>
              </a:rPr>
              <a:t>然后用剪刀剪下来</a:t>
            </a:r>
            <a:r>
              <a:rPr lang="en-US" altLang="zh-CN" dirty="0">
                <a:ea typeface="楷体" panose="02010609060101010101" pitchFamily="49" charset="-122"/>
              </a:rPr>
              <a:t>,</a:t>
            </a:r>
            <a:r>
              <a:rPr lang="zh-CN" altLang="zh-CN" dirty="0">
                <a:ea typeface="楷体" panose="02010609060101010101" pitchFamily="49" charset="-122"/>
                <a:cs typeface="Times New Roman" panose="02020603050405020304" pitchFamily="18" charset="0"/>
              </a:rPr>
              <a:t>用胶水粘住</a:t>
            </a:r>
            <a:r>
              <a:rPr lang="en-US" altLang="zh-CN" dirty="0">
                <a:ea typeface="楷体" panose="02010609060101010101" pitchFamily="49" charset="-122"/>
              </a:rPr>
              <a:t>,</a:t>
            </a:r>
            <a:r>
              <a:rPr lang="zh-CN" altLang="zh-CN" dirty="0">
                <a:ea typeface="楷体" panose="02010609060101010101" pitchFamily="49" charset="-122"/>
                <a:cs typeface="Times New Roman" panose="02020603050405020304" pitchFamily="18" charset="0"/>
              </a:rPr>
              <a:t>这样就做好了。</a:t>
            </a:r>
            <a:endParaRPr lang="zh-CN" altLang="en-US" dirty="0"/>
          </a:p>
        </p:txBody>
      </p:sp>
    </p:spTree>
    <p:extLst>
      <p:ext uri="{BB962C8B-B14F-4D97-AF65-F5344CB8AC3E}">
        <p14:creationId xmlns:p14="http://schemas.microsoft.com/office/powerpoint/2010/main" val="32033135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68819"/>
            <a:ext cx="10807700" cy="2214837"/>
          </a:xfrm>
          <a:prstGeom prst="rect">
            <a:avLst/>
          </a:prstGeom>
        </p:spPr>
        <p:txBody>
          <a:bodyPr>
            <a:spAutoFit/>
          </a:bodyPr>
          <a:lstStyle/>
          <a:p>
            <a:pPr>
              <a:lnSpc>
                <a:spcPct val="11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三、我会写留言条。</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pPr>
            <a:r>
              <a:rPr lang="en-US" altLang="zh-CN" dirty="0">
                <a:solidFill>
                  <a:srgbClr val="000000"/>
                </a:solidFill>
                <a:ea typeface="楷体" panose="02010609060101010101" pitchFamily="49" charset="-122"/>
              </a:rPr>
              <a:t>12</a:t>
            </a:r>
            <a:r>
              <a:rPr lang="zh-CN" altLang="zh-CN" dirty="0">
                <a:solidFill>
                  <a:srgbClr val="000000"/>
                </a:solidFill>
                <a:ea typeface="楷体" panose="02010609060101010101" pitchFamily="49" charset="-122"/>
                <a:cs typeface="Times New Roman" panose="02020603050405020304" pitchFamily="18" charset="0"/>
              </a:rPr>
              <a:t>月</a:t>
            </a:r>
            <a:r>
              <a:rPr lang="en-US" altLang="zh-CN" dirty="0">
                <a:solidFill>
                  <a:srgbClr val="000000"/>
                </a:solidFill>
                <a:ea typeface="楷体" panose="02010609060101010101" pitchFamily="49" charset="-122"/>
              </a:rPr>
              <a:t>6</a:t>
            </a:r>
            <a:r>
              <a:rPr lang="zh-CN" altLang="zh-CN" dirty="0">
                <a:solidFill>
                  <a:srgbClr val="000000"/>
                </a:solidFill>
                <a:ea typeface="楷体" panose="02010609060101010101" pitchFamily="49" charset="-122"/>
                <a:cs typeface="Times New Roman" panose="02020603050405020304" pitchFamily="18" charset="0"/>
              </a:rPr>
              <a:t>日这天</a:t>
            </a:r>
            <a:r>
              <a:rPr lang="en-US" altLang="zh-CN" dirty="0">
                <a:solidFill>
                  <a:srgbClr val="000000"/>
                </a:solidFill>
                <a:ea typeface="楷体" panose="02010609060101010101" pitchFamily="49" charset="-122"/>
              </a:rPr>
              <a:t>,</a:t>
            </a:r>
            <a:r>
              <a:rPr lang="zh-CN" altLang="zh-CN" dirty="0">
                <a:solidFill>
                  <a:srgbClr val="000000"/>
                </a:solidFill>
                <a:ea typeface="楷体" panose="02010609060101010101" pitchFamily="49" charset="-122"/>
                <a:cs typeface="Times New Roman" panose="02020603050405020304" pitchFamily="18" charset="0"/>
              </a:rPr>
              <a:t>书法老师刘老师让强强通知晴晴在第二天上午九点到学校多功能室参加书法小组的活动</a:t>
            </a:r>
            <a:r>
              <a:rPr lang="en-US" altLang="zh-CN" dirty="0">
                <a:solidFill>
                  <a:srgbClr val="000000"/>
                </a:solidFill>
                <a:ea typeface="楷体" panose="02010609060101010101" pitchFamily="49" charset="-122"/>
              </a:rPr>
              <a:t>,</a:t>
            </a:r>
            <a:r>
              <a:rPr lang="zh-CN" altLang="zh-CN" dirty="0">
                <a:solidFill>
                  <a:srgbClr val="000000"/>
                </a:solidFill>
                <a:ea typeface="楷体" panose="02010609060101010101" pitchFamily="49" charset="-122"/>
                <a:cs typeface="Times New Roman" panose="02020603050405020304" pitchFamily="18" charset="0"/>
              </a:rPr>
              <a:t>但是她家里没有人。请你帮强强写一张留言条给晴晴。</a:t>
            </a:r>
            <a:endParaRPr lang="zh-CN" altLang="en-US" dirty="0"/>
          </a:p>
        </p:txBody>
      </p:sp>
      <p:sp>
        <p:nvSpPr>
          <p:cNvPr id="4" name="矩形 3"/>
          <p:cNvSpPr>
            <a:spLocks noChangeAspect="1"/>
          </p:cNvSpPr>
          <p:nvPr/>
        </p:nvSpPr>
        <p:spPr>
          <a:xfrm>
            <a:off x="361950" y="2901067"/>
            <a:ext cx="10807700" cy="3315844"/>
          </a:xfrm>
          <a:prstGeom prst="rect">
            <a:avLst/>
          </a:prstGeom>
          <a:ln>
            <a:solidFill>
              <a:srgbClr val="FF0000"/>
            </a:solidFill>
          </a:ln>
        </p:spPr>
        <p:txBody>
          <a:bodyPr>
            <a:spAutoFit/>
          </a:bodyPr>
          <a:lstStyle/>
          <a:p>
            <a:pPr algn="ctr">
              <a:lnSpc>
                <a:spcPct val="110000"/>
              </a:lnSpc>
              <a:spcAft>
                <a:spcPts val="0"/>
              </a:spcAft>
              <a:tabLst>
                <a:tab pos="1188085" algn="l"/>
                <a:tab pos="2163445" algn="l"/>
                <a:tab pos="3142615" algn="l"/>
                <a:tab pos="4190365" algn="l"/>
              </a:tabLst>
            </a:pPr>
            <a:r>
              <a:rPr lang="zh-CN" altLang="en-US" dirty="0" smtClean="0">
                <a:ea typeface="宋体" panose="02010600030101010101" pitchFamily="2" charset="-122"/>
                <a:cs typeface="Times New Roman" panose="02020603050405020304" pitchFamily="18" charset="0"/>
              </a:rPr>
              <a:t>留言条</a:t>
            </a:r>
            <a:endParaRPr lang="en-US" altLang="zh-CN" dirty="0" smtClean="0">
              <a:ea typeface="宋体" panose="02010600030101010101" pitchFamily="2" charset="-122"/>
              <a:cs typeface="Times New Roman" panose="02020603050405020304" pitchFamily="18" charset="0"/>
            </a:endParaRPr>
          </a:p>
          <a:p>
            <a:pPr>
              <a:lnSpc>
                <a:spcPct val="110000"/>
              </a:lnSpc>
              <a:spcAft>
                <a:spcPts val="0"/>
              </a:spcAft>
              <a:tabLst>
                <a:tab pos="1188085" algn="l"/>
                <a:tab pos="2163445" algn="l"/>
                <a:tab pos="3142615" algn="l"/>
                <a:tab pos="4190365" algn="l"/>
              </a:tabLst>
            </a:pPr>
            <a:r>
              <a:rPr lang="zh-CN" altLang="zh-CN" dirty="0" smtClean="0">
                <a:ea typeface="宋体" panose="02010600030101010101" pitchFamily="2" charset="-122"/>
                <a:cs typeface="Times New Roman" panose="02020603050405020304" pitchFamily="18" charset="0"/>
              </a:rPr>
              <a:t>晴</a:t>
            </a:r>
            <a:r>
              <a:rPr lang="zh-CN" altLang="zh-CN" dirty="0">
                <a:ea typeface="宋体" panose="02010600030101010101" pitchFamily="2" charset="-122"/>
                <a:cs typeface="Times New Roman" panose="02020603050405020304" pitchFamily="18" charset="0"/>
              </a:rPr>
              <a:t>晴</a:t>
            </a:r>
            <a:r>
              <a:rPr lang="en-US" altLang="zh-CN" dirty="0">
                <a:ea typeface="宋体" panose="02010600030101010101" pitchFamily="2" charset="-122"/>
                <a:cs typeface="Times New Roman" panose="02020603050405020304" pitchFamily="18" charset="0"/>
              </a:rPr>
              <a:t>:</a:t>
            </a:r>
            <a:endParaRPr lang="zh-CN" altLang="zh-CN" dirty="0">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188085" algn="l"/>
                <a:tab pos="2163445" algn="l"/>
                <a:tab pos="3142615" algn="l"/>
                <a:tab pos="4190365" algn="l"/>
              </a:tabLst>
            </a:pPr>
            <a:r>
              <a:rPr lang="en-US" altLang="zh-CN" smtClean="0">
                <a:ea typeface="宋体" panose="02010600030101010101" pitchFamily="2" charset="-122"/>
                <a:cs typeface="Times New Roman" panose="02020603050405020304" pitchFamily="18" charset="0"/>
              </a:rPr>
              <a:t>    </a:t>
            </a:r>
            <a:r>
              <a:rPr lang="zh-CN" altLang="zh-CN" smtClean="0">
                <a:ea typeface="宋体" panose="02010600030101010101" pitchFamily="2" charset="-122"/>
                <a:cs typeface="Times New Roman" panose="02020603050405020304" pitchFamily="18" charset="0"/>
              </a:rPr>
              <a:t>刘老师</a:t>
            </a:r>
            <a:r>
              <a:rPr lang="zh-CN" altLang="zh-CN" dirty="0">
                <a:ea typeface="宋体" panose="02010600030101010101" pitchFamily="2" charset="-122"/>
                <a:cs typeface="Times New Roman" panose="02020603050405020304" pitchFamily="18" charset="0"/>
              </a:rPr>
              <a:t>让你明天上午九点</a:t>
            </a:r>
            <a:r>
              <a:rPr lang="zh-CN" altLang="zh-CN">
                <a:ea typeface="宋体" panose="02010600030101010101" pitchFamily="2" charset="-122"/>
                <a:cs typeface="Times New Roman" panose="02020603050405020304" pitchFamily="18" charset="0"/>
              </a:rPr>
              <a:t>到</a:t>
            </a:r>
            <a:r>
              <a:rPr lang="zh-CN" altLang="zh-CN" smtClean="0">
                <a:ea typeface="宋体" panose="02010600030101010101" pitchFamily="2" charset="-122"/>
                <a:cs typeface="Times New Roman" panose="02020603050405020304" pitchFamily="18" charset="0"/>
              </a:rPr>
              <a:t>学校</a:t>
            </a:r>
            <a:r>
              <a:rPr lang="zh-CN" altLang="en-US">
                <a:ea typeface="宋体" panose="02010600030101010101" pitchFamily="2" charset="-122"/>
                <a:cs typeface="Times New Roman" panose="02020603050405020304" pitchFamily="18" charset="0"/>
              </a:rPr>
              <a:t>多功能室</a:t>
            </a:r>
            <a:r>
              <a:rPr lang="zh-CN" altLang="zh-CN" smtClean="0">
                <a:ea typeface="宋体" panose="02010600030101010101" pitchFamily="2" charset="-122"/>
                <a:cs typeface="Times New Roman" panose="02020603050405020304" pitchFamily="18" charset="0"/>
              </a:rPr>
              <a:t>参加</a:t>
            </a:r>
            <a:r>
              <a:rPr lang="zh-CN" altLang="zh-CN" dirty="0">
                <a:ea typeface="宋体" panose="02010600030101010101" pitchFamily="2" charset="-122"/>
                <a:cs typeface="Times New Roman" panose="02020603050405020304" pitchFamily="18" charset="0"/>
              </a:rPr>
              <a:t>书法小组</a:t>
            </a:r>
            <a:r>
              <a:rPr lang="zh-CN" altLang="zh-CN">
                <a:ea typeface="宋体" panose="02010600030101010101" pitchFamily="2" charset="-122"/>
                <a:cs typeface="Times New Roman" panose="02020603050405020304" pitchFamily="18" charset="0"/>
              </a:rPr>
              <a:t>的</a:t>
            </a:r>
            <a:r>
              <a:rPr lang="zh-CN" altLang="zh-CN" smtClean="0">
                <a:ea typeface="宋体" panose="02010600030101010101" pitchFamily="2" charset="-122"/>
                <a:cs typeface="Times New Roman" panose="02020603050405020304" pitchFamily="18" charset="0"/>
              </a:rPr>
              <a:t>活动。</a:t>
            </a:r>
            <a:endParaRPr lang="zh-CN" altLang="zh-CN" dirty="0">
              <a:latin typeface="NEU-BZ-S92"/>
              <a:ea typeface="方正书宋_GBK" panose="03000509000000000000" pitchFamily="65" charset="-122"/>
              <a:cs typeface="Times New Roman" panose="02020603050405020304" pitchFamily="18" charset="0"/>
            </a:endParaRPr>
          </a:p>
          <a:p>
            <a:pPr indent="266700" algn="r">
              <a:lnSpc>
                <a:spcPct val="110000"/>
              </a:lnSpc>
              <a:spcAft>
                <a:spcPts val="0"/>
              </a:spcAft>
              <a:tabLst>
                <a:tab pos="1188085" algn="l"/>
                <a:tab pos="2163445" algn="l"/>
                <a:tab pos="3142615" algn="l"/>
                <a:tab pos="4190365" algn="l"/>
              </a:tabLst>
            </a:pPr>
            <a:r>
              <a:rPr lang="zh-CN" altLang="zh-CN" dirty="0">
                <a:ea typeface="宋体" panose="02010600030101010101" pitchFamily="2" charset="-122"/>
                <a:cs typeface="Times New Roman" panose="02020603050405020304" pitchFamily="18" charset="0"/>
              </a:rPr>
              <a:t>强强　</a:t>
            </a:r>
            <a:endParaRPr lang="zh-CN" altLang="zh-CN" dirty="0">
              <a:latin typeface="NEU-BZ-S92"/>
              <a:ea typeface="方正书宋_GBK" panose="03000509000000000000" pitchFamily="65" charset="-122"/>
              <a:cs typeface="Times New Roman" panose="02020603050405020304" pitchFamily="18" charset="0"/>
            </a:endParaRPr>
          </a:p>
          <a:p>
            <a:pPr indent="266700" algn="r">
              <a:lnSpc>
                <a:spcPct val="110000"/>
              </a:lnSpc>
              <a:spcAft>
                <a:spcPts val="0"/>
              </a:spcAft>
              <a:tabLst>
                <a:tab pos="1188085" algn="l"/>
                <a:tab pos="2163445" algn="l"/>
                <a:tab pos="3142615" algn="l"/>
                <a:tab pos="4190365" algn="l"/>
              </a:tabLst>
            </a:pPr>
            <a:r>
              <a:rPr lang="en-US" altLang="zh-CN" dirty="0">
                <a:ea typeface="宋体" panose="02010600030101010101" pitchFamily="2" charset="-122"/>
                <a:cs typeface="Times New Roman" panose="02020603050405020304" pitchFamily="18" charset="0"/>
              </a:rPr>
              <a:t>12</a:t>
            </a:r>
            <a:r>
              <a:rPr lang="zh-CN" altLang="zh-CN" dirty="0">
                <a:ea typeface="宋体" panose="02010600030101010101" pitchFamily="2" charset="-122"/>
                <a:cs typeface="Times New Roman" panose="02020603050405020304" pitchFamily="18" charset="0"/>
              </a:rPr>
              <a:t>月</a:t>
            </a:r>
            <a:r>
              <a:rPr lang="en-US" altLang="zh-CN" dirty="0">
                <a:ea typeface="宋体" panose="02010600030101010101" pitchFamily="2" charset="-122"/>
                <a:cs typeface="Times New Roman" panose="02020603050405020304" pitchFamily="18" charset="0"/>
              </a:rPr>
              <a:t>6</a:t>
            </a:r>
            <a:r>
              <a:rPr lang="zh-CN" altLang="zh-CN" dirty="0">
                <a:ea typeface="宋体" panose="02010600030101010101" pitchFamily="2" charset="-122"/>
                <a:cs typeface="Times New Roman" panose="02020603050405020304" pitchFamily="18" charset="0"/>
              </a:rPr>
              <a:t>日</a:t>
            </a:r>
            <a:endParaRPr lang="zh-CN" altLang="zh-CN" dirty="0">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827192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47799"/>
            <a:ext cx="3182281" cy="644344"/>
          </a:xfrm>
          <a:prstGeom prst="rect">
            <a:avLst/>
          </a:prstGeom>
        </p:spPr>
        <p:txBody>
          <a:bodyPr wrap="none">
            <a:spAutoFit/>
          </a:bodyPr>
          <a:lstStyle/>
          <a:p>
            <a:pPr>
              <a:lnSpc>
                <a:spcPct val="120000"/>
              </a:lnSpc>
              <a:spcAft>
                <a:spcPts val="0"/>
              </a:spcAft>
              <a:tabLst>
                <a:tab pos="1188085" algn="l"/>
                <a:tab pos="2163445" algn="l"/>
                <a:tab pos="3142615" algn="l"/>
                <a:tab pos="4190365" algn="l"/>
              </a:tabLst>
            </a:pPr>
            <a:r>
              <a:rPr lang="zh-CN" altLang="zh-CN" dirty="0">
                <a:solidFill>
                  <a:schemeClr val="tx1"/>
                </a:solidFill>
                <a:latin typeface="Arial" panose="020B0604020202020204" pitchFamily="34" charset="0"/>
                <a:cs typeface="Times New Roman" panose="02020603050405020304" pitchFamily="18" charset="0"/>
              </a:rPr>
              <a:t>四、看图写话</a:t>
            </a:r>
            <a:r>
              <a:rPr lang="zh-CN" altLang="zh-CN" dirty="0" smtClean="0">
                <a:solidFill>
                  <a:schemeClr val="tx1"/>
                </a:solidFill>
                <a:latin typeface="Arial" panose="020B0604020202020204" pitchFamily="34" charset="0"/>
                <a:cs typeface="Times New Roman" panose="02020603050405020304" pitchFamily="18" charset="0"/>
              </a:rPr>
              <a:t>。</a:t>
            </a:r>
            <a:r>
              <a:rPr lang="en-US" altLang="zh-CN" dirty="0" smtClean="0">
                <a:solidFill>
                  <a:schemeClr val="tx1"/>
                </a:solidFill>
                <a:latin typeface="Arial" panose="020B0604020202020204" pitchFamily="34" charset="0"/>
                <a:cs typeface="Times New Roman" panose="02020603050405020304" pitchFamily="18" charset="0"/>
              </a:rPr>
              <a:t> </a:t>
            </a:r>
            <a:endParaRPr lang="zh-CN" altLang="zh-CN" dirty="0">
              <a:solidFill>
                <a:schemeClr val="tx1"/>
              </a:solidFill>
              <a:effectLst/>
              <a:latin typeface="NEU-BZ-S92" panose="02020503000000020003" pitchFamily="18" charset="-122"/>
              <a:ea typeface="NEU-BZ-S92" panose="02020503000000020003" pitchFamily="18" charset="-122"/>
              <a:cs typeface="Times New Roman" panose="02020603050405020304" pitchFamily="18" charset="0"/>
            </a:endParaRPr>
          </a:p>
        </p:txBody>
      </p:sp>
      <p:pic>
        <p:nvPicPr>
          <p:cNvPr id="4" name="XC2KR43G.eps" descr="id:2147490134;FounderCES"/>
          <p:cNvPicPr/>
          <p:nvPr/>
        </p:nvPicPr>
        <p:blipFill>
          <a:blip r:embed="rId2"/>
          <a:stretch>
            <a:fillRect/>
          </a:stretch>
        </p:blipFill>
        <p:spPr>
          <a:xfrm>
            <a:off x="3096741" y="1228853"/>
            <a:ext cx="4896544" cy="3802707"/>
          </a:xfrm>
          <a:prstGeom prst="rect">
            <a:avLst/>
          </a:prstGeom>
        </p:spPr>
      </p:pic>
      <p:sp>
        <p:nvSpPr>
          <p:cNvPr id="5" name="矩形 4"/>
          <p:cNvSpPr>
            <a:spLocks noChangeAspect="1"/>
          </p:cNvSpPr>
          <p:nvPr/>
        </p:nvSpPr>
        <p:spPr>
          <a:xfrm>
            <a:off x="361950" y="4968279"/>
            <a:ext cx="10807700" cy="1217641"/>
          </a:xfrm>
          <a:prstGeom prst="rect">
            <a:avLst/>
          </a:prstGeom>
        </p:spPr>
        <p:txBody>
          <a:bodyPr>
            <a:spAutoFit/>
          </a:bodyPr>
          <a:lstStyle/>
          <a:p>
            <a:pPr>
              <a:lnSpc>
                <a:spcPct val="120000"/>
              </a:lnSpc>
            </a:pPr>
            <a:r>
              <a:rPr lang="zh-CN" altLang="zh-CN" dirty="0">
                <a:solidFill>
                  <a:srgbClr val="000000"/>
                </a:solidFill>
                <a:ea typeface="楷体" panose="02010609060101010101" pitchFamily="49" charset="-122"/>
                <a:cs typeface="Times New Roman" panose="02020603050405020304" pitchFamily="18" charset="0"/>
              </a:rPr>
              <a:t>要求</a:t>
            </a:r>
            <a:r>
              <a:rPr lang="en-US" altLang="zh-CN" dirty="0">
                <a:solidFill>
                  <a:srgbClr val="000000"/>
                </a:solidFill>
                <a:ea typeface="楷体" panose="02010609060101010101" pitchFamily="49" charset="-122"/>
              </a:rPr>
              <a:t>:</a:t>
            </a:r>
            <a:r>
              <a:rPr lang="zh-CN" altLang="zh-CN" dirty="0">
                <a:solidFill>
                  <a:srgbClr val="000000"/>
                </a:solidFill>
                <a:ea typeface="楷体" panose="02010609060101010101" pitchFamily="49" charset="-122"/>
                <a:cs typeface="Times New Roman" panose="02020603050405020304" pitchFamily="18" charset="0"/>
              </a:rPr>
              <a:t>请仔细观察这四幅图</a:t>
            </a:r>
            <a:r>
              <a:rPr lang="en-US" altLang="zh-CN" dirty="0">
                <a:solidFill>
                  <a:srgbClr val="000000"/>
                </a:solidFill>
                <a:ea typeface="楷体" panose="02010609060101010101" pitchFamily="49" charset="-122"/>
              </a:rPr>
              <a:t>,</a:t>
            </a:r>
            <a:r>
              <a:rPr lang="zh-CN" altLang="zh-CN" dirty="0">
                <a:solidFill>
                  <a:srgbClr val="000000"/>
                </a:solidFill>
                <a:ea typeface="楷体" panose="02010609060101010101" pitchFamily="49" charset="-122"/>
                <a:cs typeface="Times New Roman" panose="02020603050405020304" pitchFamily="18" charset="0"/>
              </a:rPr>
              <a:t>看看图中有哪些人</a:t>
            </a:r>
            <a:r>
              <a:rPr lang="en-US" altLang="zh-CN" dirty="0">
                <a:solidFill>
                  <a:srgbClr val="000000"/>
                </a:solidFill>
                <a:ea typeface="楷体" panose="02010609060101010101" pitchFamily="49" charset="-122"/>
              </a:rPr>
              <a:t>,</a:t>
            </a:r>
            <a:r>
              <a:rPr lang="zh-CN" altLang="zh-CN" dirty="0">
                <a:solidFill>
                  <a:srgbClr val="000000"/>
                </a:solidFill>
                <a:ea typeface="楷体" panose="02010609060101010101" pitchFamily="49" charset="-122"/>
                <a:cs typeface="Times New Roman" panose="02020603050405020304" pitchFamily="18" charset="0"/>
              </a:rPr>
              <a:t>他们在什么地方</a:t>
            </a:r>
            <a:r>
              <a:rPr lang="en-US" altLang="zh-CN" dirty="0">
                <a:solidFill>
                  <a:srgbClr val="000000"/>
                </a:solidFill>
                <a:ea typeface="楷体" panose="02010609060101010101" pitchFamily="49" charset="-122"/>
              </a:rPr>
              <a:t>,</a:t>
            </a:r>
            <a:r>
              <a:rPr lang="zh-CN" altLang="zh-CN" dirty="0">
                <a:solidFill>
                  <a:srgbClr val="000000"/>
                </a:solidFill>
                <a:ea typeface="楷体" panose="02010609060101010101" pitchFamily="49" charset="-122"/>
                <a:cs typeface="Times New Roman" panose="02020603050405020304" pitchFamily="18" charset="0"/>
              </a:rPr>
              <a:t>干了些什么。把你看到的、想到的用几句话写下来。</a:t>
            </a:r>
            <a:endParaRPr lang="zh-CN" altLang="en-US" dirty="0"/>
          </a:p>
        </p:txBody>
      </p:sp>
    </p:spTree>
    <p:extLst>
      <p:ext uri="{BB962C8B-B14F-4D97-AF65-F5344CB8AC3E}">
        <p14:creationId xmlns:p14="http://schemas.microsoft.com/office/powerpoint/2010/main" val="40790012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015951"/>
            <a:ext cx="10807700" cy="1826206"/>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ea typeface="楷体" panose="02010609060101010101" pitchFamily="49" charset="-122"/>
                <a:cs typeface="Times New Roman" panose="02020603050405020304" pitchFamily="18" charset="0"/>
              </a:rPr>
              <a:t>提示</a:t>
            </a:r>
            <a:r>
              <a:rPr lang="en-US" altLang="zh-CN" dirty="0">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小明吃完香蕉</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随手把香蕉皮扔在地上。当看到环卫工人认真地打扫地面时</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他感到很羞愧</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于是回去把香蕉皮捡起来</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丢到垃圾桶里。</a:t>
            </a:r>
            <a:endParaRPr lang="zh-CN" altLang="zh-CN"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1115186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2" id="{73BAEC52-59F7-4328-AB73-0F916ADBF193}" vid="{58DBEABC-D800-4B69-8CEC-6F66A7DFD12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264</TotalTime>
  <Words>446</Words>
  <Application>Microsoft Office PowerPoint</Application>
  <PresentationFormat>自定义</PresentationFormat>
  <Paragraphs>25</Paragraphs>
  <Slides>9</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9</vt:i4>
      </vt:variant>
    </vt:vector>
  </HeadingPairs>
  <TitlesOfParts>
    <vt:vector size="21" baseType="lpstr">
      <vt:lpstr>NEU-BZ-S92</vt:lpstr>
      <vt:lpstr>方正书宋_GBK</vt:lpstr>
      <vt:lpstr>黑体</vt:lpstr>
      <vt:lpstr>华文琥珀</vt:lpstr>
      <vt:lpstr>华文新魏</vt:lpstr>
      <vt:lpstr>楷体</vt:lpstr>
      <vt:lpstr>隶书</vt:lpstr>
      <vt:lpstr>宋体</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123</cp:lastModifiedBy>
  <cp:revision>40</cp:revision>
  <dcterms:created xsi:type="dcterms:W3CDTF">2020-07-20T09:37:23Z</dcterms:created>
  <dcterms:modified xsi:type="dcterms:W3CDTF">2024-09-12T07:25:35Z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