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6" r:id="rId4"/>
    <p:sldId id="737" r:id="rId5"/>
    <p:sldId id="738" r:id="rId6"/>
    <p:sldId id="740" r:id="rId7"/>
    <p:sldId id="741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800" dirty="0">
                <a:solidFill>
                  <a:srgbClr val="D60093"/>
                </a:solidFill>
              </a:rPr>
              <a:t>语文园地七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54771"/>
            <a:ext cx="52421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下列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拼音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补充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完整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2" name="XC2KR36G.eps" descr="id:21474897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72604" y="1193865"/>
            <a:ext cx="8191803" cy="4950451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304653" y="1031206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Arial" panose="020B0604020202020204" pitchFamily="34" charset="0"/>
                <a:cs typeface="Times New Roman" panose="02020603050405020304" pitchFamily="18" charset="0"/>
              </a:rPr>
              <a:t>ē</a:t>
            </a:r>
            <a:endParaRPr lang="zh-CN" altLang="en-US" sz="2800" dirty="0"/>
          </a:p>
        </p:txBody>
      </p:sp>
      <p:sp>
        <p:nvSpPr>
          <p:cNvPr id="14" name="矩形 13"/>
          <p:cNvSpPr/>
          <p:nvPr/>
        </p:nvSpPr>
        <p:spPr>
          <a:xfrm>
            <a:off x="5654977" y="103120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Arial" panose="020B0604020202020204" pitchFamily="34" charset="0"/>
                <a:cs typeface="Times New Roman" panose="02020603050405020304" pitchFamily="18" charset="0"/>
              </a:rPr>
              <a:t>ò</a:t>
            </a:r>
            <a:endParaRPr lang="zh-CN" altLang="en-US" sz="2800" dirty="0"/>
          </a:p>
        </p:txBody>
      </p:sp>
      <p:sp>
        <p:nvSpPr>
          <p:cNvPr id="15" name="矩形 14"/>
          <p:cNvSpPr/>
          <p:nvPr/>
        </p:nvSpPr>
        <p:spPr>
          <a:xfrm>
            <a:off x="2304653" y="2686899"/>
            <a:ext cx="824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Arial" panose="020B0604020202020204" pitchFamily="34" charset="0"/>
                <a:cs typeface="Times New Roman" panose="02020603050405020304" pitchFamily="18" charset="0"/>
              </a:rPr>
              <a:t>uán</a:t>
            </a:r>
            <a:endParaRPr lang="zh-CN" altLang="en-US" sz="2800" dirty="0"/>
          </a:p>
        </p:txBody>
      </p:sp>
      <p:sp>
        <p:nvSpPr>
          <p:cNvPr id="16" name="矩形 15"/>
          <p:cNvSpPr/>
          <p:nvPr/>
        </p:nvSpPr>
        <p:spPr>
          <a:xfrm>
            <a:off x="5754363" y="2673355"/>
            <a:ext cx="3048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Arial" panose="020B0604020202020204" pitchFamily="34" charset="0"/>
                <a:cs typeface="Times New Roman" panose="02020603050405020304" pitchFamily="18" charset="0"/>
              </a:rPr>
              <a:t>t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9289429" y="977725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Arial" panose="020B0604020202020204" pitchFamily="34" charset="0"/>
                <a:cs typeface="Times New Roman" panose="02020603050405020304" pitchFamily="18" charset="0"/>
              </a:rPr>
              <a:t>l</a:t>
            </a:r>
            <a:endParaRPr lang="zh-CN" altLang="en-US" sz="2800" dirty="0"/>
          </a:p>
        </p:txBody>
      </p:sp>
      <p:sp>
        <p:nvSpPr>
          <p:cNvPr id="18" name="矩形 17"/>
          <p:cNvSpPr/>
          <p:nvPr/>
        </p:nvSpPr>
        <p:spPr>
          <a:xfrm>
            <a:off x="9188971" y="2655918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Arial" panose="020B0604020202020204" pitchFamily="34" charset="0"/>
                <a:cs typeface="Times New Roman" panose="02020603050405020304" pitchFamily="18" charset="0"/>
              </a:rPr>
              <a:t>á</a:t>
            </a:r>
            <a:endParaRPr lang="zh-CN" altLang="en-US" sz="2800" dirty="0"/>
          </a:p>
        </p:txBody>
      </p:sp>
      <p:sp>
        <p:nvSpPr>
          <p:cNvPr id="19" name="矩形 18"/>
          <p:cNvSpPr/>
          <p:nvPr/>
        </p:nvSpPr>
        <p:spPr>
          <a:xfrm>
            <a:off x="2309769" y="4431738"/>
            <a:ext cx="604653" cy="563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err="1">
                <a:latin typeface="Arial" panose="020B0604020202020204" pitchFamily="34" charset="0"/>
                <a:cs typeface="Times New Roman" panose="02020603050405020304" pitchFamily="18" charset="0"/>
              </a:rPr>
              <a:t>ān</a:t>
            </a:r>
            <a:endParaRPr lang="zh-CN" altLang="en-US" sz="2800" dirty="0"/>
          </a:p>
        </p:txBody>
      </p:sp>
      <p:sp>
        <p:nvSpPr>
          <p:cNvPr id="20" name="矩形 19"/>
          <p:cNvSpPr/>
          <p:nvPr/>
        </p:nvSpPr>
        <p:spPr>
          <a:xfrm>
            <a:off x="5759479" y="4418194"/>
            <a:ext cx="385042" cy="563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Arial" panose="020B0604020202020204" pitchFamily="34" charset="0"/>
                <a:cs typeface="Times New Roman" panose="02020603050405020304" pitchFamily="18" charset="0"/>
              </a:rPr>
              <a:t>é</a:t>
            </a:r>
            <a:endParaRPr lang="zh-CN" altLang="en-US" sz="2800" dirty="0"/>
          </a:p>
        </p:txBody>
      </p:sp>
      <p:sp>
        <p:nvSpPr>
          <p:cNvPr id="21" name="矩形 20"/>
          <p:cNvSpPr/>
          <p:nvPr/>
        </p:nvSpPr>
        <p:spPr>
          <a:xfrm>
            <a:off x="9194087" y="4400757"/>
            <a:ext cx="284052" cy="563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Arial" panose="020B0604020202020204" pitchFamily="34" charset="0"/>
                <a:cs typeface="Times New Roman" panose="02020603050405020304" pitchFamily="18" charset="0"/>
              </a:rPr>
              <a:t>j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二、查字典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完成表格。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8" name="表格 1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16719603"/>
              </p:ext>
            </p:extLst>
          </p:nvPr>
        </p:nvGraphicFramePr>
        <p:xfrm>
          <a:off x="361950" y="2060929"/>
          <a:ext cx="10807699" cy="2438400"/>
        </p:xfrm>
        <a:graphic>
          <a:graphicData uri="http://schemas.openxmlformats.org/drawingml/2006/table">
            <a:tbl>
              <a:tblPr firstRow="1" firstCol="1" bandRow="1"/>
              <a:tblGrid>
                <a:gridCol w="1726679"/>
                <a:gridCol w="1361235"/>
                <a:gridCol w="1543957"/>
                <a:gridCol w="1775328"/>
                <a:gridCol w="1312586"/>
                <a:gridCol w="1543957"/>
                <a:gridCol w="154395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要查的字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部首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部首</a:t>
                      </a:r>
                      <a:endParaRPr lang="en-US" altLang="zh-CN" sz="3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页码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除去部首有几画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字</a:t>
                      </a: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endParaRPr lang="en-US" altLang="zh-CN" sz="3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页码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读音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组词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丹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久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由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矩形 18"/>
          <p:cNvSpPr/>
          <p:nvPr/>
        </p:nvSpPr>
        <p:spPr>
          <a:xfrm>
            <a:off x="2406591" y="298190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丿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3750893" y="293863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—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5588736" y="298190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44" name="矩形 43"/>
          <p:cNvSpPr/>
          <p:nvPr/>
        </p:nvSpPr>
        <p:spPr>
          <a:xfrm>
            <a:off x="7127751" y="290965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—</a:t>
            </a:r>
            <a:endParaRPr lang="zh-CN" altLang="en-US" dirty="0"/>
          </a:p>
        </p:txBody>
      </p:sp>
      <p:sp>
        <p:nvSpPr>
          <p:cNvPr id="54" name="矩形 53"/>
          <p:cNvSpPr/>
          <p:nvPr/>
        </p:nvSpPr>
        <p:spPr>
          <a:xfrm>
            <a:off x="9720980" y="344699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长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久</a:t>
            </a:r>
            <a:endParaRPr lang="zh-CN" altLang="en-US" dirty="0"/>
          </a:p>
        </p:txBody>
      </p:sp>
      <p:sp>
        <p:nvSpPr>
          <p:cNvPr id="55" name="矩形 54"/>
          <p:cNvSpPr/>
          <p:nvPr/>
        </p:nvSpPr>
        <p:spPr>
          <a:xfrm>
            <a:off x="8253032" y="2981905"/>
            <a:ext cx="9124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dān</a:t>
            </a:r>
            <a:endParaRPr lang="zh-CN" altLang="en-US" dirty="0"/>
          </a:p>
        </p:txBody>
      </p:sp>
      <p:sp>
        <p:nvSpPr>
          <p:cNvPr id="56" name="矩形 55"/>
          <p:cNvSpPr/>
          <p:nvPr/>
        </p:nvSpPr>
        <p:spPr>
          <a:xfrm>
            <a:off x="9691540" y="297151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丹心</a:t>
            </a:r>
            <a:endParaRPr lang="zh-CN" altLang="en-US" dirty="0"/>
          </a:p>
        </p:txBody>
      </p:sp>
      <p:sp>
        <p:nvSpPr>
          <p:cNvPr id="57" name="矩形 56"/>
          <p:cNvSpPr/>
          <p:nvPr/>
        </p:nvSpPr>
        <p:spPr>
          <a:xfrm>
            <a:off x="2448669" y="347895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丿</a:t>
            </a:r>
            <a:endParaRPr lang="zh-CN" altLang="en-US" dirty="0"/>
          </a:p>
        </p:txBody>
      </p:sp>
      <p:sp>
        <p:nvSpPr>
          <p:cNvPr id="58" name="矩形 57"/>
          <p:cNvSpPr/>
          <p:nvPr/>
        </p:nvSpPr>
        <p:spPr>
          <a:xfrm>
            <a:off x="5588736" y="347895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59" name="矩形 58"/>
          <p:cNvSpPr/>
          <p:nvPr/>
        </p:nvSpPr>
        <p:spPr>
          <a:xfrm>
            <a:off x="8378065" y="3478954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jiǔ</a:t>
            </a:r>
            <a:endParaRPr lang="zh-CN" altLang="en-US" dirty="0"/>
          </a:p>
        </p:txBody>
      </p:sp>
      <p:sp>
        <p:nvSpPr>
          <p:cNvPr id="60" name="矩形 59"/>
          <p:cNvSpPr/>
          <p:nvPr/>
        </p:nvSpPr>
        <p:spPr>
          <a:xfrm>
            <a:off x="2448669" y="396203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丨</a:t>
            </a:r>
            <a:endParaRPr lang="zh-CN" altLang="en-US" dirty="0"/>
          </a:p>
        </p:txBody>
      </p:sp>
      <p:sp>
        <p:nvSpPr>
          <p:cNvPr id="61" name="矩形 60"/>
          <p:cNvSpPr/>
          <p:nvPr/>
        </p:nvSpPr>
        <p:spPr>
          <a:xfrm>
            <a:off x="5588736" y="387964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62" name="矩形 61"/>
          <p:cNvSpPr/>
          <p:nvPr/>
        </p:nvSpPr>
        <p:spPr>
          <a:xfrm>
            <a:off x="8273814" y="3879645"/>
            <a:ext cx="9124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yóu</a:t>
            </a:r>
            <a:endParaRPr lang="zh-CN" altLang="en-US" dirty="0"/>
          </a:p>
        </p:txBody>
      </p:sp>
      <p:sp>
        <p:nvSpPr>
          <p:cNvPr id="63" name="矩形 62"/>
          <p:cNvSpPr/>
          <p:nvPr/>
        </p:nvSpPr>
        <p:spPr>
          <a:xfrm>
            <a:off x="9720980" y="395145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由于</a:t>
            </a:r>
            <a:endParaRPr lang="zh-CN" altLang="en-US" dirty="0"/>
          </a:p>
        </p:txBody>
      </p:sp>
      <p:sp>
        <p:nvSpPr>
          <p:cNvPr id="64" name="矩形 63"/>
          <p:cNvSpPr/>
          <p:nvPr/>
        </p:nvSpPr>
        <p:spPr>
          <a:xfrm>
            <a:off x="3740139" y="342179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—</a:t>
            </a:r>
            <a:endParaRPr lang="zh-CN" altLang="en-US" dirty="0"/>
          </a:p>
        </p:txBody>
      </p:sp>
      <p:sp>
        <p:nvSpPr>
          <p:cNvPr id="65" name="矩形 64"/>
          <p:cNvSpPr/>
          <p:nvPr/>
        </p:nvSpPr>
        <p:spPr>
          <a:xfrm>
            <a:off x="7116997" y="339282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—</a:t>
            </a:r>
            <a:endParaRPr lang="zh-CN" altLang="en-US" dirty="0"/>
          </a:p>
        </p:txBody>
      </p:sp>
      <p:sp>
        <p:nvSpPr>
          <p:cNvPr id="66" name="矩形 65"/>
          <p:cNvSpPr/>
          <p:nvPr/>
        </p:nvSpPr>
        <p:spPr>
          <a:xfrm>
            <a:off x="3729385" y="389241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—</a:t>
            </a:r>
            <a:endParaRPr lang="zh-CN" altLang="en-US" dirty="0"/>
          </a:p>
        </p:txBody>
      </p:sp>
      <p:sp>
        <p:nvSpPr>
          <p:cNvPr id="67" name="矩形 66"/>
          <p:cNvSpPr/>
          <p:nvPr/>
        </p:nvSpPr>
        <p:spPr>
          <a:xfrm>
            <a:off x="7106243" y="386343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—</a:t>
            </a:r>
            <a:endParaRPr lang="zh-CN" altLang="en-US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6274" y="4666350"/>
            <a:ext cx="10807700" cy="65524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注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处根据使用的字典实际页码填写即可。</a:t>
            </a:r>
            <a:r>
              <a:rPr lang="en-US" altLang="zh-CN"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mtClean="0"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 panose="02020503000000020003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11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1834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下面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段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话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错别字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请用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“○”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圈出来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并改正在横线上。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今天天气情朗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我的心晴也好。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早晨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我陪妈妈去果圆摘果子。苹果以经成熟了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又大又园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非常惹人喜欢。下午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我带上红领巾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去敬老院参加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小小志愿者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活动。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这一天过得真充时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_____________________________________________</a:t>
            </a:r>
          </a:p>
        </p:txBody>
      </p:sp>
      <p:sp>
        <p:nvSpPr>
          <p:cNvPr id="7" name="椭圆 6"/>
          <p:cNvSpPr/>
          <p:nvPr/>
        </p:nvSpPr>
        <p:spPr>
          <a:xfrm>
            <a:off x="2304653" y="1687277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52525" y="4516609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晴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4443873" y="1687277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292715" y="451660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情</a:t>
            </a:r>
            <a:endParaRPr lang="zh-CN" altLang="en-US" dirty="0"/>
          </a:p>
        </p:txBody>
      </p:sp>
      <p:sp>
        <p:nvSpPr>
          <p:cNvPr id="11" name="椭圆 10"/>
          <p:cNvSpPr/>
          <p:nvPr/>
        </p:nvSpPr>
        <p:spPr>
          <a:xfrm>
            <a:off x="4032845" y="2271375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330313" y="451660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园</a:t>
            </a:r>
            <a:endParaRPr lang="zh-CN" altLang="en-US" dirty="0"/>
          </a:p>
        </p:txBody>
      </p:sp>
      <p:sp>
        <p:nvSpPr>
          <p:cNvPr id="14" name="椭圆 13"/>
          <p:cNvSpPr/>
          <p:nvPr/>
        </p:nvSpPr>
        <p:spPr>
          <a:xfrm>
            <a:off x="6913165" y="2271375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367911" y="452711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已</a:t>
            </a:r>
            <a:endParaRPr lang="zh-CN" altLang="en-US" dirty="0"/>
          </a:p>
        </p:txBody>
      </p:sp>
      <p:sp>
        <p:nvSpPr>
          <p:cNvPr id="17" name="椭圆 16"/>
          <p:cNvSpPr/>
          <p:nvPr/>
        </p:nvSpPr>
        <p:spPr>
          <a:xfrm>
            <a:off x="10266011" y="2256385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405509" y="451660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圆</a:t>
            </a:r>
            <a:endParaRPr lang="zh-CN" altLang="en-US" dirty="0"/>
          </a:p>
        </p:txBody>
      </p:sp>
      <p:sp>
        <p:nvSpPr>
          <p:cNvPr id="20" name="椭圆 19"/>
          <p:cNvSpPr/>
          <p:nvPr/>
        </p:nvSpPr>
        <p:spPr>
          <a:xfrm>
            <a:off x="4604825" y="2825659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443107" y="452711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戴</a:t>
            </a:r>
            <a:endParaRPr lang="zh-CN" altLang="en-US" dirty="0"/>
          </a:p>
        </p:txBody>
      </p:sp>
      <p:sp>
        <p:nvSpPr>
          <p:cNvPr id="23" name="椭圆 22"/>
          <p:cNvSpPr/>
          <p:nvPr/>
        </p:nvSpPr>
        <p:spPr>
          <a:xfrm>
            <a:off x="3528789" y="4033573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480705" y="451660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实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053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P spid="8" grpId="0" animBg="1"/>
      <p:bldP spid="9" grpId="0"/>
      <p:bldP spid="11" grpId="0" animBg="1"/>
      <p:bldP spid="12" grpId="0"/>
      <p:bldP spid="14" grpId="0" animBg="1"/>
      <p:bldP spid="15" grpId="0"/>
      <p:bldP spid="17" grpId="0" animBg="1"/>
      <p:bldP spid="18" grpId="0"/>
      <p:bldP spid="20" grpId="0" animBg="1"/>
      <p:bldP spid="21" grpId="0"/>
      <p:bldP spid="23" grpId="0" animBg="1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8111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四、补充词语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描述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的现象选词填空。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雾散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冰天雪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雷鸣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大雪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刺骨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风越来越大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云雾都散开了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太阳出来了。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天气寒冷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感觉寒风好像吹进了我的皮肤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直达骨头。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空中不住地打闪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雷声轰鸣。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12565" y="14398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1277" y="140610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地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512565" y="204933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闪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685748" y="202466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毛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944613" y="261722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交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676917" y="263570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风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569349" y="316272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157771" y="4340260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/>
              <a:t>⑥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409109" y="4892252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60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《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数九歌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》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补充</a:t>
            </a:r>
            <a:r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一九二九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三九四九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五九六九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七九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雁来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九九加一九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耕牛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04653" y="1831100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不出手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343407" y="2450552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冰上走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49393" y="302233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沿河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728589" y="360931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河开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874501" y="363230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八九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774380" y="4202604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遍地走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994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514293"/>
            <a:ext cx="10807700" cy="59627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六、阅读《分不清是鸭还是霞》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回答问题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麻花鸭游进五彩霞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指的是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五彩霞是一条河的名字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霞光映在水中</a:t>
            </a:r>
            <a:r>
              <a:rPr lang="en-US" altLang="zh-CN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远远望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去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霞水相接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鸭似乎游进了霞光中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麻花鸭游着游着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游到天上去了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乐坏了鸭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拍碎了霞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鸭真的把霞拍碎了吗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真的拍碎了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因为麻花鸭游进了五彩霞。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并没有拍碎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而是霞散去了。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并没有拍碎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而是霞光倒映在水中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鸭在水中嬉戏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把霞的倒影扑腾碎了。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05053" y="115185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734385" y="350144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07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</TotalTime>
  <Words>234</Words>
  <Application>Microsoft Office PowerPoint</Application>
  <PresentationFormat>自定义</PresentationFormat>
  <Paragraphs>113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NEU-BZ-S92</vt:lpstr>
      <vt:lpstr>方正楷体_GBK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47</cp:revision>
  <dcterms:created xsi:type="dcterms:W3CDTF">2020-07-20T09:37:23Z</dcterms:created>
  <dcterms:modified xsi:type="dcterms:W3CDTF">2024-09-12T06:42:23Z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